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9" r:id="rId3"/>
    <p:sldId id="257" r:id="rId4"/>
    <p:sldId id="265" r:id="rId5"/>
    <p:sldId id="269" r:id="rId6"/>
    <p:sldId id="256" r:id="rId7"/>
    <p:sldId id="268" r:id="rId8"/>
    <p:sldId id="266" r:id="rId9"/>
    <p:sldId id="267" r:id="rId10"/>
    <p:sldId id="260"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B645C-2C1C-43D2-839B-05421E7157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00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486FCB-6712-412D-9105-7210D56B40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468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2B040-73AA-4F49-9E1E-4807C5921F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27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C8A4F0-0EA0-46E0-9B02-BB62D3DD13E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08CD5-59FB-4C27-AB63-CFB093396987}"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C8A4F0-0EA0-46E0-9B02-BB62D3DD13E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08CD5-59FB-4C27-AB63-CFB09339698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8A4F0-0EA0-46E0-9B02-BB62D3DD13E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C8A4F0-0EA0-46E0-9B02-BB62D3DD13E4}"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08CD5-59FB-4C27-AB63-CFB09339698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8A4F0-0EA0-46E0-9B02-BB62D3DD13E4}"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08CD5-59FB-4C27-AB63-CFB093396987}"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8A4F0-0EA0-46E0-9B02-BB62D3DD13E4}"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8A4F0-0EA0-46E0-9B02-BB62D3DD13E4}"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8A4F0-0EA0-46E0-9B02-BB62D3DD13E4}"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36797A-C8EC-42AF-96CC-992385BF7C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19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8A4F0-0EA0-46E0-9B02-BB62D3DD13E4}"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08CD5-59FB-4C27-AB63-CFB093396987}"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8A4F0-0EA0-46E0-9B02-BB62D3DD13E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8A4F0-0EA0-46E0-9B02-BB62D3DD13E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568F6F-F812-435C-932B-16A001692C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495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41C481-A195-4CC3-82DF-DBD04BECC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27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1A9058-C349-42C7-AA23-14B8E8B4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241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B76DB46-D5F4-45FE-A647-007DD5AC31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207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4018EE-F717-4CD0-97A6-632F12F64F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314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538DE-FE80-49C3-B827-DE37B22A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FBB95B-0BB2-4ABE-A230-FFD623F45C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241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87C45CD-5F67-4C18-9E7C-34EA280874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46947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CC8A4F0-0EA0-46E0-9B02-BB62D3DD13E4}" type="datetimeFigureOut">
              <a:rPr lang="en-US" smtClean="0"/>
              <a:t>4/19/2020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1508CD5-59FB-4C27-AB63-CFB0933969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37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152400" y="1143000"/>
            <a:ext cx="8991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6600" b="1" dirty="0" err="1" smtClean="0">
                <a:solidFill>
                  <a:srgbClr val="FF3300"/>
                </a:solidFill>
                <a:effectLst>
                  <a:outerShdw blurRad="38100" dist="38100" dir="2700000" algn="tl">
                    <a:srgbClr val="C0C0C0"/>
                  </a:outerShdw>
                </a:effectLst>
                <a:latin typeface="Times New Roman" pitchFamily="18" charset="0"/>
                <a:cs typeface="Times New Roman" pitchFamily="18" charset="0"/>
              </a:rPr>
              <a:t>Trường</a:t>
            </a:r>
            <a:r>
              <a:rPr lang="en-US" sz="6600" b="1" dirty="0" smtClean="0">
                <a:solidFill>
                  <a:srgbClr val="FF3300"/>
                </a:solidFill>
                <a:effectLst>
                  <a:outerShdw blurRad="38100" dist="38100" dir="2700000" algn="tl">
                    <a:srgbClr val="C0C0C0"/>
                  </a:outerShdw>
                </a:effectLst>
                <a:latin typeface="Times New Roman" pitchFamily="18" charset="0"/>
                <a:cs typeface="Times New Roman" pitchFamily="18" charset="0"/>
              </a:rPr>
              <a:t> TH </a:t>
            </a:r>
            <a:r>
              <a:rPr lang="en-US" sz="6600" b="1" dirty="0" err="1" smtClean="0">
                <a:solidFill>
                  <a:srgbClr val="FF3300"/>
                </a:solidFill>
                <a:effectLst>
                  <a:outerShdw blurRad="38100" dist="38100" dir="2700000" algn="tl">
                    <a:srgbClr val="C0C0C0"/>
                  </a:outerShdw>
                </a:effectLst>
                <a:latin typeface="Times New Roman" pitchFamily="18" charset="0"/>
                <a:cs typeface="Times New Roman" pitchFamily="18" charset="0"/>
              </a:rPr>
              <a:t>Phú</a:t>
            </a:r>
            <a:r>
              <a:rPr lang="en-US" sz="6600" b="1" dirty="0" smtClean="0">
                <a:solidFill>
                  <a:srgbClr val="FF33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FF3300"/>
                </a:solidFill>
                <a:effectLst>
                  <a:outerShdw blurRad="38100" dist="38100" dir="2700000" algn="tl">
                    <a:srgbClr val="C0C0C0"/>
                  </a:outerShdw>
                </a:effectLst>
                <a:latin typeface="Times New Roman" pitchFamily="18" charset="0"/>
                <a:cs typeface="Times New Roman" pitchFamily="18" charset="0"/>
              </a:rPr>
              <a:t>Hòa</a:t>
            </a:r>
            <a:r>
              <a:rPr lang="en-US" sz="6600" b="1" dirty="0" smtClean="0">
                <a:solidFill>
                  <a:srgbClr val="FF3300"/>
                </a:solidFill>
                <a:effectLst>
                  <a:outerShdw blurRad="38100" dist="38100" dir="2700000" algn="tl">
                    <a:srgbClr val="C0C0C0"/>
                  </a:outerShdw>
                </a:effectLst>
                <a:latin typeface="Times New Roman" pitchFamily="18" charset="0"/>
                <a:cs typeface="Times New Roman" pitchFamily="18" charset="0"/>
              </a:rPr>
              <a:t> 2</a:t>
            </a:r>
          </a:p>
          <a:p>
            <a:pPr algn="ctr" fontAlgn="base">
              <a:spcBef>
                <a:spcPct val="0"/>
              </a:spcBef>
              <a:spcAft>
                <a:spcPct val="0"/>
              </a:spcAft>
              <a:defRPr/>
            </a:pPr>
            <a:endParaRPr lang="en-US" sz="4400" b="1" dirty="0" smtClean="0">
              <a:solidFill>
                <a:srgbClr val="FF3300"/>
              </a:solidFill>
              <a:effectLst>
                <a:outerShdw blurRad="38100" dist="38100" dir="2700000" algn="tl">
                  <a:srgbClr val="C0C0C0"/>
                </a:outerShdw>
              </a:effectLst>
              <a:latin typeface="Times New Roman" pitchFamily="18" charset="0"/>
              <a:cs typeface="Times New Roman" pitchFamily="18" charset="0"/>
            </a:endParaRPr>
          </a:p>
          <a:p>
            <a:pPr algn="ctr" fontAlgn="base">
              <a:spcBef>
                <a:spcPct val="0"/>
              </a:spcBef>
              <a:spcAft>
                <a:spcPct val="0"/>
              </a:spcAft>
              <a:defRPr/>
            </a:pPr>
            <a:r>
              <a:rPr lang="en-US" sz="4400" b="1" dirty="0" smtClean="0">
                <a:solidFill>
                  <a:srgbClr val="FF3300"/>
                </a:solidFill>
                <a:effectLst>
                  <a:outerShdw blurRad="38100" dist="38100" dir="2700000" algn="tl">
                    <a:srgbClr val="C0C0C0"/>
                  </a:outerShdw>
                </a:effectLst>
                <a:latin typeface="Times New Roman" pitchFamily="18" charset="0"/>
                <a:cs typeface="Times New Roman" pitchFamily="18" charset="0"/>
              </a:rPr>
              <a:t>KÍNH CHÀO QUÝ THẦY CÔ VÀ CÁC EM HỌC SINH!!</a:t>
            </a:r>
          </a:p>
          <a:p>
            <a:pPr algn="ctr" fontAlgn="base">
              <a:spcBef>
                <a:spcPct val="0"/>
              </a:spcBef>
              <a:spcAft>
                <a:spcPct val="0"/>
              </a:spcAft>
              <a:defRPr/>
            </a:pPr>
            <a:endParaRPr lang="en-US" sz="5400" b="1" dirty="0">
              <a:solidFill>
                <a:srgbClr val="FF3300"/>
              </a:solidFill>
              <a:effectLst>
                <a:outerShdw blurRad="38100" dist="38100" dir="2700000" algn="tl">
                  <a:srgbClr val="C0C0C0"/>
                </a:outerShdw>
              </a:effectLst>
              <a:latin typeface="Times New Roman" pitchFamily="18" charset="0"/>
              <a:cs typeface="Times New Roman" pitchFamily="18" charset="0"/>
            </a:endParaRPr>
          </a:p>
        </p:txBody>
      </p:sp>
      <p:sp>
        <p:nvSpPr>
          <p:cNvPr id="11268" name="Text Box 6"/>
          <p:cNvSpPr txBox="1">
            <a:spLocks noChangeArrowheads="1"/>
          </p:cNvSpPr>
          <p:nvPr/>
        </p:nvSpPr>
        <p:spPr bwMode="auto">
          <a:xfrm>
            <a:off x="2362200" y="3436203"/>
            <a:ext cx="487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4800" b="1" dirty="0" smtClean="0">
                <a:solidFill>
                  <a:srgbClr val="FF0000"/>
                </a:solidFill>
                <a:latin typeface="Times New Roman" pitchFamily="18" charset="0"/>
              </a:rPr>
              <a:t>THỂ DỤC LỚP 4  </a:t>
            </a:r>
            <a:endParaRPr lang="en-US" sz="4800" b="1" dirty="0">
              <a:solidFill>
                <a:srgbClr val="FF0000"/>
              </a:solidFill>
              <a:latin typeface="Times New Roman" pitchFamily="18" charset="0"/>
            </a:endParaRPr>
          </a:p>
        </p:txBody>
      </p:sp>
      <p:sp>
        <p:nvSpPr>
          <p:cNvPr id="2" name="TextBox 1"/>
          <p:cNvSpPr txBox="1"/>
          <p:nvPr/>
        </p:nvSpPr>
        <p:spPr>
          <a:xfrm>
            <a:off x="3200400" y="4800600"/>
            <a:ext cx="58674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GIÁO VIÊN : ĐOÀN MINH HOÀNG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5579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1126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444" y="381000"/>
            <a:ext cx="3907160" cy="707886"/>
          </a:xfrm>
          <a:prstGeom prst="rect">
            <a:avLst/>
          </a:prstGeom>
        </p:spPr>
        <p:txBody>
          <a:bodyPr wrap="none">
            <a:spAutoFit/>
          </a:bodyPr>
          <a:lstStyle/>
          <a:p>
            <a:pPr algn="ctr"/>
            <a:r>
              <a:rPr lang="en-US" sz="4000" dirty="0">
                <a:solidFill>
                  <a:srgbClr val="FF0000"/>
                </a:solidFill>
                <a:latin typeface="Times New Roman"/>
                <a:ea typeface="Times New Roman"/>
              </a:rPr>
              <a:t>GV </a:t>
            </a:r>
            <a:r>
              <a:rPr lang="en-US" sz="4000" dirty="0" err="1">
                <a:solidFill>
                  <a:srgbClr val="FF0000"/>
                </a:solidFill>
                <a:latin typeface="Times New Roman"/>
                <a:ea typeface="Times New Roman"/>
              </a:rPr>
              <a:t>dặn</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dò</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về</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nhà</a:t>
            </a:r>
            <a:endParaRPr lang="en-US" sz="4000" dirty="0">
              <a:solidFill>
                <a:srgbClr val="FF0000"/>
              </a:solidFill>
            </a:endParaRPr>
          </a:p>
        </p:txBody>
      </p:sp>
      <p:sp>
        <p:nvSpPr>
          <p:cNvPr id="7" name="TextBox 6"/>
          <p:cNvSpPr txBox="1"/>
          <p:nvPr/>
        </p:nvSpPr>
        <p:spPr>
          <a:xfrm>
            <a:off x="685800" y="4239161"/>
            <a:ext cx="8153400" cy="1323439"/>
          </a:xfrm>
          <a:prstGeom prst="rect">
            <a:avLst/>
          </a:prstGeom>
          <a:noFill/>
        </p:spPr>
        <p:txBody>
          <a:bodyPr wrap="square" rtlCol="0">
            <a:spAutoFit/>
          </a:bodyPr>
          <a:lstStyle/>
          <a:p>
            <a:pPr algn="ctr"/>
            <a:r>
              <a:rPr lang="en-US" sz="4000" dirty="0" smtClean="0">
                <a:solidFill>
                  <a:srgbClr val="FF0000"/>
                </a:solidFill>
                <a:latin typeface="Times New Roman" pitchFamily="18" charset="0"/>
                <a:cs typeface="Times New Roman" pitchFamily="18" charset="0"/>
              </a:rPr>
              <a:t>KÍNH CHÀO QUÝ THẦY CÔ VÀ CÁC EM HỌC SINH!!</a:t>
            </a:r>
            <a:endParaRPr lang="en-US" sz="4000" dirty="0">
              <a:solidFill>
                <a:srgbClr val="FF0000"/>
              </a:solidFill>
              <a:latin typeface="Times New Roman" pitchFamily="18" charset="0"/>
              <a:cs typeface="Times New Roman" pitchFamily="18" charset="0"/>
            </a:endParaRPr>
          </a:p>
        </p:txBody>
      </p:sp>
      <p:sp>
        <p:nvSpPr>
          <p:cNvPr id="2" name="Rectangle 1"/>
          <p:cNvSpPr/>
          <p:nvPr/>
        </p:nvSpPr>
        <p:spPr>
          <a:xfrm>
            <a:off x="152400" y="1752600"/>
            <a:ext cx="8839200" cy="584775"/>
          </a:xfrm>
          <a:prstGeom prst="rect">
            <a:avLst/>
          </a:prstGeom>
        </p:spPr>
        <p:txBody>
          <a:bodyPr wrap="square">
            <a:spAutoFit/>
          </a:bodyPr>
          <a:lstStyle/>
          <a:p>
            <a:r>
              <a:rPr lang="en-US" sz="3200" dirty="0" smtClean="0">
                <a:latin typeface="Times New Roman" pitchFamily="18" charset="0"/>
                <a:cs typeface="Times New Roman" pitchFamily="18" charset="0"/>
              </a:rPr>
              <a:t>-HS </a:t>
            </a:r>
            <a:r>
              <a:rPr lang="en-US" sz="3200" dirty="0" err="1" smtClean="0">
                <a:latin typeface="Times New Roman" pitchFamily="18" charset="0"/>
                <a:cs typeface="Times New Roman" pitchFamily="18" charset="0"/>
              </a:rPr>
              <a:t>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p</a:t>
            </a:r>
            <a:r>
              <a:rPr lang="vi-VN" sz="3200" dirty="0" smtClean="0">
                <a:latin typeface="Times New Roman" pitchFamily="18" charset="0"/>
                <a:cs typeface="Times New Roman" pitchFamily="18" charset="0"/>
              </a:rPr>
              <a:t>hối </a:t>
            </a:r>
            <a:r>
              <a:rPr lang="vi-VN" sz="3200" dirty="0">
                <a:latin typeface="Times New Roman" pitchFamily="18" charset="0"/>
                <a:cs typeface="Times New Roman" pitchFamily="18" charset="0"/>
              </a:rPr>
              <a:t>hợp chạy, nhảy và</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chạy, mang, vác</a:t>
            </a:r>
            <a:endParaRPr lang="en-US" dirty="0"/>
          </a:p>
        </p:txBody>
      </p:sp>
    </p:spTree>
    <p:extLst>
      <p:ext uri="{BB962C8B-B14F-4D97-AF65-F5344CB8AC3E}">
        <p14:creationId xmlns:p14="http://schemas.microsoft.com/office/powerpoint/2010/main" val="4648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514600"/>
            <a:ext cx="2682145" cy="523220"/>
          </a:xfrm>
          <a:prstGeom prst="rect">
            <a:avLst/>
          </a:prstGeom>
        </p:spPr>
        <p:txBody>
          <a:bodyPr wrap="none">
            <a:spAutoFit/>
          </a:bodyPr>
          <a:lstStyle/>
          <a:p>
            <a:r>
              <a:rPr lang="en-US" sz="2800" b="1" dirty="0" smtClean="0">
                <a:solidFill>
                  <a:srgbClr val="FF0000"/>
                </a:solidFill>
                <a:effectLst/>
                <a:latin typeface="Times New Roman" pitchFamily="18" charset="0"/>
                <a:ea typeface="Times New Roman"/>
                <a:cs typeface="Times New Roman" pitchFamily="18" charset="0"/>
              </a:rPr>
              <a:t>I. </a:t>
            </a:r>
            <a:r>
              <a:rPr lang="en-US" sz="2800" b="1" dirty="0" err="1" smtClean="0">
                <a:solidFill>
                  <a:srgbClr val="FF0000"/>
                </a:solidFill>
                <a:latin typeface="Times New Roman" pitchFamily="18" charset="0"/>
                <a:ea typeface="Times New Roman"/>
                <a:cs typeface="Times New Roman" pitchFamily="18" charset="0"/>
              </a:rPr>
              <a:t>Phần</a:t>
            </a:r>
            <a:r>
              <a:rPr lang="en-US" sz="2800" b="1" dirty="0" smtClean="0">
                <a:solidFill>
                  <a:srgbClr val="FF0000"/>
                </a:solidFill>
                <a:latin typeface="Times New Roman" pitchFamily="18" charset="0"/>
                <a:ea typeface="Times New Roman"/>
                <a:cs typeface="Times New Roman" pitchFamily="18" charset="0"/>
              </a:rPr>
              <a:t> </a:t>
            </a:r>
            <a:r>
              <a:rPr lang="en-US" sz="2800" b="1" dirty="0" err="1" smtClean="0">
                <a:solidFill>
                  <a:srgbClr val="FF0000"/>
                </a:solidFill>
                <a:latin typeface="Times New Roman" pitchFamily="18" charset="0"/>
                <a:ea typeface="Times New Roman"/>
                <a:cs typeface="Times New Roman" pitchFamily="18" charset="0"/>
              </a:rPr>
              <a:t>mở</a:t>
            </a:r>
            <a:r>
              <a:rPr lang="en-US" sz="2800" b="1" dirty="0" smtClean="0">
                <a:solidFill>
                  <a:srgbClr val="FF0000"/>
                </a:solidFill>
                <a:latin typeface="Times New Roman" pitchFamily="18" charset="0"/>
                <a:ea typeface="Times New Roman"/>
                <a:cs typeface="Times New Roman" pitchFamily="18" charset="0"/>
              </a:rPr>
              <a:t> </a:t>
            </a:r>
            <a:r>
              <a:rPr lang="en-US" sz="2800" b="1" dirty="0" err="1" smtClean="0">
                <a:solidFill>
                  <a:srgbClr val="FF0000"/>
                </a:solidFill>
                <a:latin typeface="Times New Roman" pitchFamily="18" charset="0"/>
                <a:ea typeface="Times New Roman"/>
                <a:cs typeface="Times New Roman" pitchFamily="18" charset="0"/>
              </a:rPr>
              <a:t>đầu</a:t>
            </a:r>
            <a:r>
              <a:rPr lang="en-US" sz="2800" b="1" dirty="0" smtClean="0">
                <a:solidFill>
                  <a:srgbClr val="FF0000"/>
                </a:solidFill>
                <a:effectLst/>
                <a:latin typeface="Times New Roman" pitchFamily="18" charset="0"/>
                <a:ea typeface="Times New Roman"/>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2" name="Rectangle 1"/>
          <p:cNvSpPr/>
          <p:nvPr/>
        </p:nvSpPr>
        <p:spPr>
          <a:xfrm>
            <a:off x="34636" y="3352800"/>
            <a:ext cx="4308764" cy="2569934"/>
          </a:xfrm>
          <a:prstGeom prst="rect">
            <a:avLst/>
          </a:prstGeom>
        </p:spPr>
        <p:txBody>
          <a:bodyPr wrap="square">
            <a:spAutoFit/>
          </a:bodyPr>
          <a:lstStyle/>
          <a:p>
            <a:pPr>
              <a:lnSpc>
                <a:spcPct val="115000"/>
              </a:lnSpc>
              <a:spcAft>
                <a:spcPts val="0"/>
              </a:spcAft>
            </a:pPr>
            <a:r>
              <a:rPr lang="en-US" sz="2800" dirty="0">
                <a:latin typeface="Times New Roman"/>
                <a:ea typeface="Times New Roman"/>
                <a:cs typeface="Times New Roman"/>
              </a:rPr>
              <a:t>- </a:t>
            </a:r>
            <a:r>
              <a:rPr lang="en-US" sz="2800" dirty="0" err="1">
                <a:latin typeface="Times New Roman"/>
                <a:ea typeface="Times New Roman"/>
                <a:cs typeface="Times New Roman"/>
              </a:rPr>
              <a:t>Đứng</a:t>
            </a:r>
            <a:r>
              <a:rPr lang="en-US" sz="2800" dirty="0">
                <a:latin typeface="Times New Roman"/>
                <a:ea typeface="Times New Roman"/>
                <a:cs typeface="Times New Roman"/>
              </a:rPr>
              <a:t> </a:t>
            </a:r>
            <a:r>
              <a:rPr lang="en-US" sz="2800" dirty="0" err="1">
                <a:latin typeface="Times New Roman"/>
                <a:ea typeface="Times New Roman"/>
                <a:cs typeface="Times New Roman"/>
              </a:rPr>
              <a:t>tại</a:t>
            </a:r>
            <a:r>
              <a:rPr lang="en-US" sz="2800" dirty="0">
                <a:latin typeface="Times New Roman"/>
                <a:ea typeface="Times New Roman"/>
                <a:cs typeface="Times New Roman"/>
              </a:rPr>
              <a:t> </a:t>
            </a:r>
            <a:r>
              <a:rPr lang="en-US" sz="2800" dirty="0" err="1">
                <a:latin typeface="Times New Roman"/>
                <a:ea typeface="Times New Roman"/>
                <a:cs typeface="Times New Roman"/>
              </a:rPr>
              <a:t>chổ</a:t>
            </a:r>
            <a:r>
              <a:rPr lang="en-US" sz="2800" dirty="0">
                <a:latin typeface="Times New Roman"/>
                <a:ea typeface="Times New Roman"/>
                <a:cs typeface="Times New Roman"/>
              </a:rPr>
              <a:t> </a:t>
            </a:r>
            <a:r>
              <a:rPr lang="en-US" sz="2800" dirty="0" err="1">
                <a:latin typeface="Times New Roman"/>
                <a:ea typeface="Times New Roman"/>
                <a:cs typeface="Times New Roman"/>
              </a:rPr>
              <a:t>vỗ</a:t>
            </a:r>
            <a:r>
              <a:rPr lang="en-US" sz="2800" dirty="0">
                <a:latin typeface="Times New Roman"/>
                <a:ea typeface="Times New Roman"/>
                <a:cs typeface="Times New Roman"/>
              </a:rPr>
              <a:t> </a:t>
            </a:r>
            <a:r>
              <a:rPr lang="en-US" sz="2800" dirty="0" err="1">
                <a:latin typeface="Times New Roman"/>
                <a:ea typeface="Times New Roman"/>
                <a:cs typeface="Times New Roman"/>
              </a:rPr>
              <a:t>tay</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hát</a:t>
            </a:r>
            <a:r>
              <a:rPr lang="en-US" sz="2800" dirty="0">
                <a:latin typeface="Times New Roman"/>
                <a:ea typeface="Times New Roman"/>
                <a:cs typeface="Times New Roman"/>
              </a:rPr>
              <a:t>.</a:t>
            </a:r>
            <a:endParaRPr lang="en-US" sz="2400" dirty="0">
              <a:latin typeface="Times New Roman"/>
              <a:ea typeface="SimSun"/>
            </a:endParaRPr>
          </a:p>
          <a:p>
            <a:pPr>
              <a:lnSpc>
                <a:spcPct val="115000"/>
              </a:lnSpc>
              <a:spcAft>
                <a:spcPts val="0"/>
              </a:spcAft>
            </a:pPr>
            <a:r>
              <a:rPr lang="en-US" sz="2800" dirty="0">
                <a:latin typeface="Times New Roman"/>
                <a:ea typeface="Times New Roman"/>
                <a:cs typeface="Times New Roman"/>
              </a:rPr>
              <a:t>- </a:t>
            </a:r>
            <a:r>
              <a:rPr lang="en-US" sz="2800" dirty="0" err="1">
                <a:latin typeface="Times New Roman"/>
                <a:ea typeface="Times New Roman"/>
                <a:cs typeface="Times New Roman"/>
              </a:rPr>
              <a:t>Khởi</a:t>
            </a:r>
            <a:r>
              <a:rPr lang="en-US" sz="2800" dirty="0">
                <a:latin typeface="Times New Roman"/>
                <a:ea typeface="Times New Roman"/>
                <a:cs typeface="Times New Roman"/>
              </a:rPr>
              <a:t> </a:t>
            </a:r>
            <a:r>
              <a:rPr lang="en-US" sz="2800" dirty="0" err="1">
                <a:latin typeface="Times New Roman"/>
                <a:ea typeface="Times New Roman"/>
                <a:cs typeface="Times New Roman"/>
              </a:rPr>
              <a:t>động</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a:t>
            </a:r>
            <a:r>
              <a:rPr lang="en-US" sz="2800" dirty="0" err="1">
                <a:latin typeface="Times New Roman"/>
                <a:ea typeface="Times New Roman"/>
                <a:cs typeface="Times New Roman"/>
              </a:rPr>
              <a:t>khớp</a:t>
            </a:r>
            <a:r>
              <a:rPr lang="en-US" sz="2800" dirty="0">
                <a:latin typeface="Times New Roman"/>
                <a:ea typeface="Times New Roman"/>
                <a:cs typeface="Times New Roman"/>
              </a:rPr>
              <a:t> </a:t>
            </a:r>
            <a:r>
              <a:rPr lang="en-US" sz="2800" dirty="0" err="1">
                <a:latin typeface="Times New Roman"/>
                <a:ea typeface="Times New Roman"/>
                <a:cs typeface="Times New Roman"/>
              </a:rPr>
              <a:t>tay</a:t>
            </a:r>
            <a:r>
              <a:rPr lang="en-US" sz="2800" dirty="0">
                <a:latin typeface="Times New Roman"/>
                <a:ea typeface="Times New Roman"/>
                <a:cs typeface="Times New Roman"/>
              </a:rPr>
              <a:t> – </a:t>
            </a:r>
            <a:r>
              <a:rPr lang="en-US" sz="2800" dirty="0" err="1">
                <a:latin typeface="Times New Roman"/>
                <a:ea typeface="Times New Roman"/>
                <a:cs typeface="Times New Roman"/>
              </a:rPr>
              <a:t>chân</a:t>
            </a:r>
            <a:r>
              <a:rPr lang="en-US" sz="2800" dirty="0">
                <a:latin typeface="Times New Roman"/>
                <a:ea typeface="Times New Roman"/>
                <a:cs typeface="Times New Roman"/>
              </a:rPr>
              <a:t> </a:t>
            </a:r>
            <a:endParaRPr lang="en-US" sz="2400" dirty="0">
              <a:latin typeface="Times New Roman"/>
              <a:ea typeface="SimSun"/>
            </a:endParaRPr>
          </a:p>
          <a:p>
            <a:pPr>
              <a:lnSpc>
                <a:spcPct val="115000"/>
              </a:lnSpc>
              <a:spcAft>
                <a:spcPts val="0"/>
              </a:spcAft>
            </a:pPr>
            <a:r>
              <a:rPr lang="en-US" sz="2800" dirty="0">
                <a:latin typeface="Times New Roman"/>
                <a:ea typeface="Times New Roman"/>
                <a:cs typeface="Times New Roman"/>
              </a:rPr>
              <a:t>- </a:t>
            </a:r>
            <a:r>
              <a:rPr lang="en-US" sz="2800" dirty="0" err="1">
                <a:latin typeface="Times New Roman"/>
                <a:ea typeface="Times New Roman"/>
                <a:cs typeface="Times New Roman"/>
              </a:rPr>
              <a:t>Tập</a:t>
            </a:r>
            <a:r>
              <a:rPr lang="en-US" sz="2800" dirty="0">
                <a:latin typeface="Times New Roman"/>
                <a:ea typeface="Times New Roman"/>
                <a:cs typeface="Times New Roman"/>
              </a:rPr>
              <a:t> </a:t>
            </a:r>
            <a:r>
              <a:rPr lang="en-US" sz="2800" dirty="0" err="1">
                <a:latin typeface="Times New Roman"/>
                <a:ea typeface="Times New Roman"/>
                <a:cs typeface="Times New Roman"/>
              </a:rPr>
              <a:t>bài</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dục</a:t>
            </a:r>
            <a:r>
              <a:rPr lang="en-US" sz="2800" dirty="0">
                <a:latin typeface="Times New Roman"/>
                <a:ea typeface="Times New Roman"/>
                <a:cs typeface="Times New Roman"/>
              </a:rPr>
              <a:t> </a:t>
            </a:r>
            <a:r>
              <a:rPr lang="en-US" sz="2800" dirty="0" err="1">
                <a:latin typeface="Times New Roman"/>
                <a:ea typeface="Times New Roman"/>
                <a:cs typeface="Times New Roman"/>
              </a:rPr>
              <a:t>phát</a:t>
            </a:r>
            <a:r>
              <a:rPr lang="en-US" sz="2800" dirty="0">
                <a:latin typeface="Times New Roman"/>
                <a:ea typeface="Times New Roman"/>
                <a:cs typeface="Times New Roman"/>
              </a:rPr>
              <a:t> </a:t>
            </a:r>
            <a:r>
              <a:rPr lang="en-US" sz="2800" dirty="0" err="1">
                <a:latin typeface="Times New Roman"/>
                <a:ea typeface="Times New Roman"/>
                <a:cs typeface="Times New Roman"/>
              </a:rPr>
              <a:t>triển</a:t>
            </a:r>
            <a:r>
              <a:rPr lang="en-US" sz="2800" dirty="0">
                <a:latin typeface="Times New Roman"/>
                <a:ea typeface="Times New Roman"/>
                <a:cs typeface="Times New Roman"/>
              </a:rPr>
              <a:t> </a:t>
            </a:r>
            <a:r>
              <a:rPr lang="en-US" sz="2800" dirty="0" err="1">
                <a:latin typeface="Times New Roman"/>
                <a:ea typeface="Times New Roman"/>
                <a:cs typeface="Times New Roman"/>
              </a:rPr>
              <a:t>chung</a:t>
            </a:r>
            <a:r>
              <a:rPr lang="en-US" sz="2800" dirty="0" smtClean="0">
                <a:latin typeface="Times New Roman"/>
                <a:ea typeface="Times New Roman"/>
                <a:cs typeface="Times New Roman"/>
              </a:rPr>
              <a:t>.</a:t>
            </a:r>
            <a:endParaRPr lang="en-US" sz="2400" dirty="0">
              <a:latin typeface="Times New Roman"/>
              <a:ea typeface="SimSun"/>
            </a:endParaRPr>
          </a:p>
        </p:txBody>
      </p:sp>
      <p:sp>
        <p:nvSpPr>
          <p:cNvPr id="7" name="AutoShape 4" descr="Bài tập thể dục buổi sáng, thể dục giữa giờ và bài võ cổ truyền củ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640" y="3352800"/>
            <a:ext cx="4023360" cy="301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3910" y="10630"/>
            <a:ext cx="9040090" cy="2062103"/>
          </a:xfrm>
          <a:prstGeom prst="rect">
            <a:avLst/>
          </a:prstGeom>
        </p:spPr>
        <p:txBody>
          <a:bodyPr wrap="square">
            <a:spAutoFit/>
          </a:bodyPr>
          <a:lstStyle/>
          <a:p>
            <a:pPr algn="ctr"/>
            <a:r>
              <a:rPr lang="vi-VN" sz="3200" b="1" dirty="0">
                <a:solidFill>
                  <a:srgbClr val="FF0000"/>
                </a:solidFill>
                <a:latin typeface="Times New Roman" pitchFamily="18" charset="0"/>
                <a:cs typeface="Times New Roman" pitchFamily="18" charset="0"/>
              </a:rPr>
              <a:t>Bài 47: Phối hợp chạy, nhảy </a:t>
            </a:r>
            <a:r>
              <a:rPr lang="vi-VN" sz="3200" b="1" dirty="0"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chạy</a:t>
            </a:r>
            <a:r>
              <a:rPr lang="vi-VN" sz="3200" b="1" dirty="0">
                <a:solidFill>
                  <a:srgbClr val="FF0000"/>
                </a:solidFill>
                <a:latin typeface="Times New Roman" pitchFamily="18" charset="0"/>
                <a:cs typeface="Times New Roman" pitchFamily="18" charset="0"/>
              </a:rPr>
              <a:t>, mang, </a:t>
            </a:r>
            <a:r>
              <a:rPr lang="vi-VN" sz="3200" b="1" dirty="0" smtClean="0">
                <a:solidFill>
                  <a:srgbClr val="FF0000"/>
                </a:solidFill>
                <a:latin typeface="Times New Roman" pitchFamily="18" charset="0"/>
                <a:cs typeface="Times New Roman" pitchFamily="18" charset="0"/>
              </a:rPr>
              <a:t>vác</a:t>
            </a:r>
            <a:endParaRPr lang="en-US" sz="3200" b="1" dirty="0" smtClean="0">
              <a:solidFill>
                <a:srgbClr val="FF0000"/>
              </a:solidFill>
              <a:latin typeface="Times New Roman" pitchFamily="18" charset="0"/>
              <a:cs typeface="Times New Roman" pitchFamily="18" charset="0"/>
            </a:endParaRPr>
          </a:p>
          <a:p>
            <a:pPr algn="ctr"/>
            <a:r>
              <a:rPr lang="vi-VN" sz="3200" b="1" dirty="0" smtClean="0">
                <a:solidFill>
                  <a:srgbClr val="FF0000"/>
                </a:solidFill>
                <a:latin typeface="Times New Roman" pitchFamily="18" charset="0"/>
                <a:cs typeface="Times New Roman" pitchFamily="18" charset="0"/>
              </a:rPr>
              <a:t>Trò </a:t>
            </a:r>
            <a:r>
              <a:rPr lang="vi-VN" sz="3200" b="1" dirty="0">
                <a:solidFill>
                  <a:srgbClr val="FF0000"/>
                </a:solidFill>
                <a:latin typeface="Times New Roman" pitchFamily="18" charset="0"/>
                <a:cs typeface="Times New Roman" pitchFamily="18" charset="0"/>
              </a:rPr>
              <a:t>chơi “</a:t>
            </a:r>
            <a:r>
              <a:rPr lang="vi-VN" sz="3200" b="1" dirty="0" smtClean="0">
                <a:solidFill>
                  <a:srgbClr val="FF0000"/>
                </a:solidFill>
                <a:latin typeface="Times New Roman" pitchFamily="18" charset="0"/>
                <a:cs typeface="Times New Roman" pitchFamily="18" charset="0"/>
              </a:rPr>
              <a:t>Kiệu</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người</a:t>
            </a:r>
            <a:r>
              <a:rPr lang="vi-VN" sz="3200" b="1" dirty="0">
                <a:solidFill>
                  <a:srgbClr val="FF0000"/>
                </a:solidFill>
                <a:latin typeface="Times New Roman" pitchFamily="18" charset="0"/>
                <a:cs typeface="Times New Roman" pitchFamily="18" charset="0"/>
              </a:rPr>
              <a:t>”</a:t>
            </a:r>
          </a:p>
          <a:p>
            <a:pPr algn="ct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49: Phối hợp chạy, nhảy, </a:t>
            </a:r>
            <a:r>
              <a:rPr lang="vi-VN" sz="3200" b="1" dirty="0" smtClean="0">
                <a:solidFill>
                  <a:srgbClr val="FF0000"/>
                </a:solidFill>
                <a:latin typeface="Times New Roman" pitchFamily="18" charset="0"/>
                <a:cs typeface="Times New Roman" pitchFamily="18" charset="0"/>
              </a:rPr>
              <a:t>mang,vác</a:t>
            </a:r>
            <a:endParaRPr lang="en-US" sz="3200" b="1" dirty="0" smtClean="0">
              <a:solidFill>
                <a:srgbClr val="FF0000"/>
              </a:solidFill>
              <a:latin typeface="Times New Roman" pitchFamily="18" charset="0"/>
              <a:cs typeface="Times New Roman" pitchFamily="18" charset="0"/>
            </a:endParaRPr>
          </a:p>
          <a:p>
            <a:pPr algn="ctr"/>
            <a:r>
              <a:rPr lang="vi-VN" sz="3200" b="1" dirty="0" smtClean="0">
                <a:solidFill>
                  <a:srgbClr val="FF0000"/>
                </a:solidFill>
                <a:latin typeface="Times New Roman" pitchFamily="18" charset="0"/>
                <a:cs typeface="Times New Roman" pitchFamily="18" charset="0"/>
              </a:rPr>
              <a:t>Trò </a:t>
            </a:r>
            <a:r>
              <a:rPr lang="vi-VN" sz="3200" b="1" dirty="0">
                <a:solidFill>
                  <a:srgbClr val="FF0000"/>
                </a:solidFill>
                <a:latin typeface="Times New Roman" pitchFamily="18" charset="0"/>
                <a:cs typeface="Times New Roman" pitchFamily="18" charset="0"/>
              </a:rPr>
              <a:t>chơi “Chạy tiếp sức </a:t>
            </a:r>
            <a:r>
              <a:rPr lang="vi-VN" sz="3200" b="1" dirty="0" smtClean="0">
                <a:solidFill>
                  <a:srgbClr val="FF0000"/>
                </a:solidFill>
                <a:latin typeface="Times New Roman" pitchFamily="18" charset="0"/>
                <a:cs typeface="Times New Roman" pitchFamily="18" charset="0"/>
              </a:rPr>
              <a:t>ném</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bóng </a:t>
            </a:r>
            <a:r>
              <a:rPr lang="vi-VN" sz="3200" b="1" dirty="0">
                <a:solidFill>
                  <a:srgbClr val="FF0000"/>
                </a:solidFill>
                <a:latin typeface="Times New Roman" pitchFamily="18" charset="0"/>
                <a:cs typeface="Times New Roman" pitchFamily="18" charset="0"/>
              </a:rPr>
              <a:t>vào rổ”</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4361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fade">
                                      <p:cBhvr>
                                        <p:cTn id="25" dur="1000"/>
                                        <p:tgtEl>
                                          <p:spTgt spid="1029"/>
                                        </p:tgtEl>
                                      </p:cBhvr>
                                    </p:animEffect>
                                    <p:anim calcmode="lin" valueType="num">
                                      <p:cBhvr>
                                        <p:cTn id="26" dur="1000" fill="hold"/>
                                        <p:tgtEl>
                                          <p:spTgt spid="1029"/>
                                        </p:tgtEl>
                                        <p:attrNameLst>
                                          <p:attrName>ppt_x</p:attrName>
                                        </p:attrNameLst>
                                      </p:cBhvr>
                                      <p:tavLst>
                                        <p:tav tm="0">
                                          <p:val>
                                            <p:strVal val="#ppt_x"/>
                                          </p:val>
                                        </p:tav>
                                        <p:tav tm="100000">
                                          <p:val>
                                            <p:strVal val="#ppt_x"/>
                                          </p:val>
                                        </p:tav>
                                      </p:tavLst>
                                    </p:anim>
                                    <p:anim calcmode="lin" valueType="num">
                                      <p:cBhvr>
                                        <p:cTn id="27"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1387" y="152400"/>
            <a:ext cx="2714205" cy="523220"/>
          </a:xfrm>
          <a:prstGeom prst="rect">
            <a:avLst/>
          </a:prstGeom>
        </p:spPr>
        <p:txBody>
          <a:bodyPr wrap="none">
            <a:spAutoFit/>
          </a:bodyPr>
          <a:lstStyle/>
          <a:p>
            <a:pPr lvl="0">
              <a:tabLst>
                <a:tab pos="685800" algn="l"/>
              </a:tabLst>
            </a:pPr>
            <a:r>
              <a:rPr lang="en-US" sz="2800" b="1" dirty="0" smtClean="0">
                <a:solidFill>
                  <a:srgbClr val="FF0000"/>
                </a:solidFill>
                <a:latin typeface="VNI-Times"/>
                <a:ea typeface="Times New Roman"/>
              </a:rPr>
              <a:t>II. </a:t>
            </a:r>
            <a:r>
              <a:rPr lang="en-US" sz="2800" b="1" dirty="0" err="1" smtClean="0">
                <a:solidFill>
                  <a:srgbClr val="FF0000"/>
                </a:solidFill>
                <a:latin typeface="VNI-Times"/>
                <a:ea typeface="Times New Roman"/>
              </a:rPr>
              <a:t>Phaàn</a:t>
            </a:r>
            <a:r>
              <a:rPr lang="en-US" sz="2800" b="1" dirty="0" smtClean="0">
                <a:solidFill>
                  <a:srgbClr val="FF0000"/>
                </a:solidFill>
                <a:latin typeface="VNI-Times"/>
                <a:ea typeface="Times New Roman"/>
              </a:rPr>
              <a:t> </a:t>
            </a:r>
            <a:r>
              <a:rPr lang="en-US" sz="2800" b="1" dirty="0" err="1">
                <a:solidFill>
                  <a:srgbClr val="FF0000"/>
                </a:solidFill>
                <a:latin typeface="VNI-Times"/>
                <a:ea typeface="Times New Roman"/>
              </a:rPr>
              <a:t>cô</a:t>
            </a:r>
            <a:r>
              <a:rPr lang="en-US" sz="2800" b="1" dirty="0">
                <a:solidFill>
                  <a:srgbClr val="FF0000"/>
                </a:solidFill>
                <a:latin typeface="VNI-Times"/>
                <a:ea typeface="Times New Roman"/>
              </a:rPr>
              <a:t> </a:t>
            </a:r>
            <a:r>
              <a:rPr lang="en-US" sz="2800" b="1" dirty="0" err="1">
                <a:solidFill>
                  <a:srgbClr val="FF0000"/>
                </a:solidFill>
                <a:latin typeface="VNI-Times"/>
                <a:ea typeface="Times New Roman"/>
              </a:rPr>
              <a:t>baûn</a:t>
            </a:r>
            <a:r>
              <a:rPr lang="en-US" sz="2800" b="1" dirty="0">
                <a:solidFill>
                  <a:srgbClr val="FF0000"/>
                </a:solidFill>
                <a:latin typeface="VNI-Times"/>
                <a:ea typeface="Times New Roman"/>
              </a:rPr>
              <a:t>:</a:t>
            </a:r>
            <a:endParaRPr lang="en-US" sz="2400" dirty="0">
              <a:solidFill>
                <a:srgbClr val="FF0000"/>
              </a:solidFill>
              <a:latin typeface="Times New Roman"/>
              <a:ea typeface="Times New Roman"/>
            </a:endParaRPr>
          </a:p>
        </p:txBody>
      </p:sp>
      <p:sp>
        <p:nvSpPr>
          <p:cNvPr id="2" name="Rectangle 1"/>
          <p:cNvSpPr/>
          <p:nvPr/>
        </p:nvSpPr>
        <p:spPr>
          <a:xfrm>
            <a:off x="76200" y="838200"/>
            <a:ext cx="9143999" cy="1366528"/>
          </a:xfrm>
          <a:prstGeom prst="rect">
            <a:avLst/>
          </a:prstGeom>
        </p:spPr>
        <p:txBody>
          <a:bodyPr wrap="square">
            <a:spAutoFit/>
          </a:bodyPr>
          <a:lstStyle/>
          <a:p>
            <a:pPr>
              <a:lnSpc>
                <a:spcPct val="115000"/>
              </a:lnSpc>
              <a:spcAft>
                <a:spcPts val="0"/>
              </a:spcAft>
            </a:pPr>
            <a:r>
              <a:rPr lang="en-US" sz="2400" dirty="0" err="1">
                <a:solidFill>
                  <a:srgbClr val="FF0000"/>
                </a:solidFill>
                <a:latin typeface="Times New Roman"/>
                <a:ea typeface="Times New Roman"/>
                <a:cs typeface="Times New Roman"/>
              </a:rPr>
              <a:t>Ôn</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bật</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xa</a:t>
            </a:r>
            <a:r>
              <a:rPr lang="en-US" sz="2400" dirty="0">
                <a:solidFill>
                  <a:srgbClr val="FF0000"/>
                </a:solidFill>
                <a:latin typeface="Times New Roman"/>
                <a:ea typeface="Times New Roman"/>
                <a:cs typeface="Times New Roman"/>
              </a:rPr>
              <a:t>.</a:t>
            </a:r>
            <a:endParaRPr lang="en-US" sz="2000" dirty="0">
              <a:solidFill>
                <a:srgbClr val="FF0000"/>
              </a:solidFill>
              <a:latin typeface="Times New Roman"/>
              <a:ea typeface="SimSun"/>
            </a:endParaRPr>
          </a:p>
          <a:p>
            <a:pPr>
              <a:lnSpc>
                <a:spcPct val="115000"/>
              </a:lnSpc>
              <a:spcAft>
                <a:spcPts val="0"/>
              </a:spcAft>
            </a:pPr>
            <a:r>
              <a:rPr lang="en-US" sz="2400" dirty="0">
                <a:latin typeface="Times New Roman"/>
                <a:ea typeface="Times New Roman"/>
                <a:cs typeface="Times New Roman"/>
              </a:rPr>
              <a:t>+ </a:t>
            </a:r>
            <a:r>
              <a:rPr lang="en-US" sz="2400" dirty="0" err="1">
                <a:latin typeface="Times New Roman"/>
                <a:ea typeface="Times New Roman"/>
                <a:cs typeface="Times New Roman"/>
              </a:rPr>
              <a:t>Cả</a:t>
            </a:r>
            <a:r>
              <a:rPr lang="en-US" sz="2400" dirty="0">
                <a:latin typeface="Times New Roman"/>
                <a:ea typeface="Times New Roman"/>
                <a:cs typeface="Times New Roman"/>
              </a:rPr>
              <a:t> </a:t>
            </a:r>
            <a:r>
              <a:rPr lang="en-US" sz="2400" dirty="0" err="1">
                <a:latin typeface="Times New Roman"/>
                <a:ea typeface="Times New Roman"/>
                <a:cs typeface="Times New Roman"/>
              </a:rPr>
              <a:t>lớp</a:t>
            </a:r>
            <a:r>
              <a:rPr lang="en-US" sz="2400" dirty="0">
                <a:latin typeface="Times New Roman"/>
                <a:ea typeface="Times New Roman"/>
                <a:cs typeface="Times New Roman"/>
              </a:rPr>
              <a:t> </a:t>
            </a:r>
            <a:r>
              <a:rPr lang="en-US" sz="2400" dirty="0" err="1">
                <a:latin typeface="Times New Roman"/>
                <a:ea typeface="Times New Roman"/>
                <a:cs typeface="Times New Roman"/>
              </a:rPr>
              <a:t>tập</a:t>
            </a:r>
            <a:r>
              <a:rPr lang="en-US" sz="2400" dirty="0">
                <a:latin typeface="Times New Roman"/>
                <a:ea typeface="Times New Roman"/>
                <a:cs typeface="Times New Roman"/>
              </a:rPr>
              <a:t> </a:t>
            </a:r>
            <a:r>
              <a:rPr lang="en-US" sz="2400" dirty="0" err="1">
                <a:latin typeface="Times New Roman"/>
                <a:ea typeface="Times New Roman"/>
                <a:cs typeface="Times New Roman"/>
              </a:rPr>
              <a:t>hợp</a:t>
            </a:r>
            <a:r>
              <a:rPr lang="en-US" sz="2400" dirty="0">
                <a:latin typeface="Times New Roman"/>
                <a:ea typeface="Times New Roman"/>
                <a:cs typeface="Times New Roman"/>
              </a:rPr>
              <a:t>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đội</a:t>
            </a:r>
            <a:r>
              <a:rPr lang="en-US" sz="2400" dirty="0">
                <a:latin typeface="Times New Roman"/>
                <a:ea typeface="Times New Roman"/>
                <a:cs typeface="Times New Roman"/>
              </a:rPr>
              <a:t> </a:t>
            </a:r>
            <a:r>
              <a:rPr lang="en-US" sz="2400" dirty="0" err="1">
                <a:latin typeface="Times New Roman"/>
                <a:ea typeface="Times New Roman"/>
                <a:cs typeface="Times New Roman"/>
              </a:rPr>
              <a:t>hình</a:t>
            </a:r>
            <a:r>
              <a:rPr lang="en-US" sz="2400" dirty="0">
                <a:latin typeface="Times New Roman"/>
                <a:ea typeface="Times New Roman"/>
                <a:cs typeface="Times New Roman"/>
              </a:rPr>
              <a:t> </a:t>
            </a:r>
            <a:r>
              <a:rPr lang="en-US" sz="2400" dirty="0" err="1">
                <a:latin typeface="Times New Roman"/>
                <a:ea typeface="Times New Roman"/>
                <a:cs typeface="Times New Roman"/>
              </a:rPr>
              <a:t>ôn</a:t>
            </a:r>
            <a:r>
              <a:rPr lang="en-US" sz="2400" dirty="0">
                <a:latin typeface="Times New Roman"/>
                <a:ea typeface="Times New Roman"/>
                <a:cs typeface="Times New Roman"/>
              </a:rPr>
              <a:t> 4 </a:t>
            </a:r>
            <a:r>
              <a:rPr lang="en-US" sz="2400" dirty="0" err="1">
                <a:latin typeface="Times New Roman"/>
                <a:ea typeface="Times New Roman"/>
                <a:cs typeface="Times New Roman"/>
              </a:rPr>
              <a:t>hàng</a:t>
            </a:r>
            <a:r>
              <a:rPr lang="en-US" sz="2400" dirty="0">
                <a:latin typeface="Times New Roman"/>
                <a:ea typeface="Times New Roman"/>
                <a:cs typeface="Times New Roman"/>
              </a:rPr>
              <a:t> </a:t>
            </a:r>
            <a:r>
              <a:rPr lang="en-US" sz="2400" dirty="0" err="1">
                <a:latin typeface="Times New Roman"/>
                <a:ea typeface="Times New Roman"/>
                <a:cs typeface="Times New Roman"/>
              </a:rPr>
              <a:t>ngang</a:t>
            </a:r>
            <a:r>
              <a:rPr lang="en-US" sz="2400" dirty="0">
                <a:latin typeface="Times New Roman"/>
                <a:ea typeface="Times New Roman"/>
                <a:cs typeface="Times New Roman"/>
              </a:rPr>
              <a:t> </a:t>
            </a:r>
            <a:r>
              <a:rPr lang="en-US" sz="2400" dirty="0" err="1">
                <a:latin typeface="Times New Roman"/>
                <a:ea typeface="Times New Roman"/>
                <a:cs typeface="Times New Roman"/>
              </a:rPr>
              <a:t>lần</a:t>
            </a:r>
            <a:r>
              <a:rPr lang="en-US" sz="2400" dirty="0">
                <a:latin typeface="Times New Roman"/>
                <a:ea typeface="Times New Roman"/>
                <a:cs typeface="Times New Roman"/>
              </a:rPr>
              <a:t> </a:t>
            </a:r>
            <a:r>
              <a:rPr lang="en-US" sz="2400" dirty="0" err="1">
                <a:latin typeface="Times New Roman"/>
                <a:ea typeface="Times New Roman"/>
                <a:cs typeface="Times New Roman"/>
              </a:rPr>
              <a:t>lượt</a:t>
            </a:r>
            <a:r>
              <a:rPr lang="en-US" sz="2400" dirty="0">
                <a:latin typeface="Times New Roman"/>
                <a:ea typeface="Times New Roman"/>
                <a:cs typeface="Times New Roman"/>
              </a:rPr>
              <a:t> </a:t>
            </a:r>
            <a:r>
              <a:rPr lang="en-US" sz="2400" dirty="0" err="1">
                <a:latin typeface="Times New Roman"/>
                <a:ea typeface="Times New Roman"/>
                <a:cs typeface="Times New Roman"/>
              </a:rPr>
              <a:t>từng</a:t>
            </a:r>
            <a:r>
              <a:rPr lang="en-US" sz="2400" dirty="0">
                <a:latin typeface="Times New Roman"/>
                <a:ea typeface="Times New Roman"/>
                <a:cs typeface="Times New Roman"/>
              </a:rPr>
              <a:t> </a:t>
            </a:r>
            <a:r>
              <a:rPr lang="en-US" sz="2400" dirty="0" err="1">
                <a:latin typeface="Times New Roman"/>
                <a:ea typeface="Times New Roman"/>
                <a:cs typeface="Times New Roman"/>
              </a:rPr>
              <a:t>em</a:t>
            </a:r>
            <a:r>
              <a:rPr lang="en-US" sz="2400" dirty="0">
                <a:latin typeface="Times New Roman"/>
                <a:ea typeface="Times New Roman"/>
                <a:cs typeface="Times New Roman"/>
              </a:rPr>
              <a:t> </a:t>
            </a:r>
            <a:r>
              <a:rPr lang="en-US" sz="2400" dirty="0" err="1">
                <a:latin typeface="Times New Roman"/>
                <a:ea typeface="Times New Roman"/>
                <a:cs typeface="Times New Roman"/>
              </a:rPr>
              <a:t>thực</a:t>
            </a:r>
            <a:r>
              <a:rPr lang="en-US" sz="2400" dirty="0">
                <a:latin typeface="Times New Roman"/>
                <a:ea typeface="Times New Roman"/>
                <a:cs typeface="Times New Roman"/>
              </a:rPr>
              <a:t> </a:t>
            </a:r>
            <a:r>
              <a:rPr lang="en-US" sz="2400" dirty="0" err="1">
                <a:latin typeface="Times New Roman"/>
                <a:ea typeface="Times New Roman"/>
                <a:cs typeface="Times New Roman"/>
              </a:rPr>
              <a:t>hiện</a:t>
            </a:r>
            <a:r>
              <a:rPr lang="en-US" sz="2400" dirty="0">
                <a:latin typeface="Times New Roman"/>
                <a:ea typeface="Times New Roman"/>
                <a:cs typeface="Times New Roman"/>
              </a:rPr>
              <a:t> </a:t>
            </a:r>
            <a:r>
              <a:rPr lang="en-US" sz="2400" dirty="0" err="1">
                <a:latin typeface="Times New Roman"/>
                <a:ea typeface="Times New Roman"/>
                <a:cs typeface="Times New Roman"/>
              </a:rPr>
              <a:t>bật</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xuống</a:t>
            </a:r>
            <a:r>
              <a:rPr lang="en-US" sz="2400" dirty="0">
                <a:latin typeface="Times New Roman"/>
                <a:ea typeface="Times New Roman"/>
                <a:cs typeface="Times New Roman"/>
              </a:rPr>
              <a:t> </a:t>
            </a:r>
            <a:r>
              <a:rPr lang="en-US" sz="2400" dirty="0" err="1">
                <a:latin typeface="Times New Roman"/>
                <a:ea typeface="Times New Roman"/>
                <a:cs typeface="Times New Roman"/>
              </a:rPr>
              <a:t>hố</a:t>
            </a:r>
            <a:r>
              <a:rPr lang="en-US" sz="2400" dirty="0">
                <a:latin typeface="Times New Roman"/>
                <a:ea typeface="Times New Roman"/>
                <a:cs typeface="Times New Roman"/>
              </a:rPr>
              <a:t> </a:t>
            </a:r>
            <a:r>
              <a:rPr lang="en-US" sz="2400" dirty="0" err="1">
                <a:latin typeface="Times New Roman"/>
                <a:ea typeface="Times New Roman"/>
                <a:cs typeface="Times New Roman"/>
              </a:rPr>
              <a:t>cát</a:t>
            </a:r>
            <a:r>
              <a:rPr lang="en-US" sz="2400" dirty="0">
                <a:latin typeface="Times New Roman"/>
                <a:ea typeface="Times New Roman"/>
                <a:cs typeface="Times New Roman"/>
              </a:rPr>
              <a:t>, </a:t>
            </a:r>
            <a:r>
              <a:rPr lang="en-US" sz="2400" dirty="0" err="1">
                <a:latin typeface="Times New Roman"/>
                <a:ea typeface="Times New Roman"/>
                <a:cs typeface="Times New Roman"/>
              </a:rPr>
              <a:t>mỗi</a:t>
            </a:r>
            <a:r>
              <a:rPr lang="en-US" sz="2400" dirty="0">
                <a:latin typeface="Times New Roman"/>
                <a:ea typeface="Times New Roman"/>
                <a:cs typeface="Times New Roman"/>
              </a:rPr>
              <a:t> </a:t>
            </a:r>
            <a:r>
              <a:rPr lang="en-US" sz="2400" dirty="0" err="1">
                <a:latin typeface="Times New Roman"/>
                <a:ea typeface="Times New Roman"/>
                <a:cs typeface="Times New Roman"/>
              </a:rPr>
              <a:t>em</a:t>
            </a:r>
            <a:r>
              <a:rPr lang="en-US" sz="2400" dirty="0">
                <a:latin typeface="Times New Roman"/>
                <a:ea typeface="Times New Roman"/>
                <a:cs typeface="Times New Roman"/>
              </a:rPr>
              <a:t> 2 </a:t>
            </a:r>
            <a:r>
              <a:rPr lang="en-US" sz="2400" dirty="0" err="1">
                <a:latin typeface="Times New Roman"/>
                <a:ea typeface="Times New Roman"/>
                <a:cs typeface="Times New Roman"/>
              </a:rPr>
              <a:t>lần</a:t>
            </a:r>
            <a:r>
              <a:rPr lang="en-US" sz="2400" dirty="0" smtClean="0">
                <a:latin typeface="Times New Roman"/>
                <a:ea typeface="Times New Roman"/>
                <a:cs typeface="Times New Roman"/>
              </a:rPr>
              <a:t>.</a:t>
            </a:r>
            <a:endParaRPr lang="en-US" sz="2000" dirty="0">
              <a:latin typeface="Times New Roman"/>
              <a:ea typeface="SimSu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52" y="2427276"/>
            <a:ext cx="3307948" cy="391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427277"/>
            <a:ext cx="4914900" cy="374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5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barn(inVertical)">
                                      <p:cBhvr>
                                        <p:cTn id="28"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6674951"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15925"/>
            <a:ext cx="6553200" cy="227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457200"/>
            <a:ext cx="8382000" cy="584775"/>
          </a:xfrm>
          <a:prstGeom prst="rect">
            <a:avLst/>
          </a:prstGeom>
        </p:spPr>
        <p:txBody>
          <a:bodyPr wrap="square">
            <a:spAutoFit/>
          </a:bodyPr>
          <a:lstStyle/>
          <a:p>
            <a:pPr lvl="0" algn="ctr"/>
            <a:r>
              <a:rPr lang="vi-VN" sz="3200" dirty="0">
                <a:latin typeface="Times New Roman" pitchFamily="18" charset="0"/>
                <a:cs typeface="Times New Roman" pitchFamily="18" charset="0"/>
              </a:rPr>
              <a:t>Phối hợp chạy, nhảy và</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chạy, mang, vác</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499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3380" y="206514"/>
            <a:ext cx="5373202" cy="707886"/>
          </a:xfrm>
          <a:prstGeom prst="rect">
            <a:avLst/>
          </a:prstGeom>
        </p:spPr>
        <p:txBody>
          <a:bodyPr wrap="none">
            <a:spAutoFit/>
          </a:bodyPr>
          <a:lstStyle/>
          <a:p>
            <a:pPr algn="ctr" fontAlgn="ctr"/>
            <a:r>
              <a:rPr lang="vi-VN" sz="4000" b="0" i="0" dirty="0" smtClean="0">
                <a:solidFill>
                  <a:srgbClr val="FF0000"/>
                </a:solidFill>
                <a:effectLst/>
                <a:latin typeface="Times New Roman" pitchFamily="18" charset="0"/>
                <a:cs typeface="Times New Roman" pitchFamily="18" charset="0"/>
              </a:rPr>
              <a:t>Trò chơi: </a:t>
            </a:r>
            <a:r>
              <a:rPr lang="en-US" sz="4000" dirty="0" smtClean="0">
                <a:solidFill>
                  <a:srgbClr val="FF0000"/>
                </a:solidFill>
                <a:latin typeface="Times New Roman"/>
                <a:ea typeface="Times New Roman"/>
              </a:rPr>
              <a:t>“ </a:t>
            </a:r>
            <a:r>
              <a:rPr lang="en-US" sz="4000" dirty="0" err="1" smtClean="0">
                <a:solidFill>
                  <a:srgbClr val="FF0000"/>
                </a:solidFill>
                <a:latin typeface="Times New Roman"/>
                <a:ea typeface="Times New Roman"/>
              </a:rPr>
              <a:t>Kiệu</a:t>
            </a:r>
            <a:r>
              <a:rPr lang="en-US" sz="4000" dirty="0" smtClean="0">
                <a:solidFill>
                  <a:srgbClr val="FF0000"/>
                </a:solidFill>
                <a:latin typeface="Times New Roman"/>
                <a:ea typeface="Times New Roman"/>
              </a:rPr>
              <a:t> </a:t>
            </a:r>
            <a:r>
              <a:rPr lang="en-US" sz="4000" dirty="0" err="1" smtClean="0">
                <a:solidFill>
                  <a:srgbClr val="FF0000"/>
                </a:solidFill>
                <a:latin typeface="Times New Roman"/>
                <a:ea typeface="Times New Roman"/>
              </a:rPr>
              <a:t>người</a:t>
            </a:r>
            <a:r>
              <a:rPr lang="en-US" sz="4000" dirty="0" smtClean="0">
                <a:solidFill>
                  <a:srgbClr val="FF0000"/>
                </a:solidFill>
                <a:latin typeface="Times New Roman"/>
                <a:ea typeface="Times New Roman"/>
              </a:rPr>
              <a:t>”. </a:t>
            </a:r>
            <a:endParaRPr lang="vi-VN" sz="4000" b="0" i="0" dirty="0">
              <a:solidFill>
                <a:srgbClr val="FF0000"/>
              </a:solidFill>
              <a:effectLst/>
              <a:latin typeface="Times New Roman" pitchFamily="18" charset="0"/>
              <a:cs typeface="Times New Roman" pitchFamily="18" charset="0"/>
            </a:endParaRPr>
          </a:p>
        </p:txBody>
      </p:sp>
      <p:sp>
        <p:nvSpPr>
          <p:cNvPr id="2" name="Rectangle 1"/>
          <p:cNvSpPr/>
          <p:nvPr/>
        </p:nvSpPr>
        <p:spPr>
          <a:xfrm>
            <a:off x="228600" y="838200"/>
            <a:ext cx="8610600" cy="3170099"/>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Chuẩn </a:t>
            </a:r>
            <a:r>
              <a:rPr lang="vi-VN" sz="3200" dirty="0">
                <a:solidFill>
                  <a:srgbClr val="FF0000"/>
                </a:solidFill>
                <a:latin typeface="Times New Roman" pitchFamily="18" charset="0"/>
                <a:cs typeface="Times New Roman" pitchFamily="18" charset="0"/>
              </a:rPr>
              <a:t>bị : </a:t>
            </a:r>
            <a:endParaRPr lang="en-US" sz="3200" dirty="0" smtClean="0">
              <a:solidFill>
                <a:srgbClr val="FF0000"/>
              </a:solidFill>
              <a:latin typeface="Times New Roman" pitchFamily="18" charset="0"/>
              <a:cs typeface="Times New Roman" pitchFamily="18" charset="0"/>
            </a:endParaRPr>
          </a:p>
          <a:p>
            <a:r>
              <a:rPr lang="vi-VN" sz="2400" dirty="0" smtClean="0">
                <a:latin typeface="Times New Roman" pitchFamily="18" charset="0"/>
                <a:cs typeface="Times New Roman" pitchFamily="18" charset="0"/>
              </a:rPr>
              <a:t>Kẻ </a:t>
            </a:r>
            <a:r>
              <a:rPr lang="vi-VN" sz="2400" dirty="0">
                <a:latin typeface="Times New Roman" pitchFamily="18" charset="0"/>
                <a:cs typeface="Times New Roman" pitchFamily="18" charset="0"/>
              </a:rPr>
              <a:t>2 vạch xuất phát và đích cách nhau 19 - 12m. Tập hợp học sinh trong lớp thành 3 - 6 hàng ngang theo từng nhóm 3 em (nam với nam, nữ với nữ), đứng phía sau vạch xuất phát. Trong từng nhóm, cứ 2 em một nắm cổ tay nhau theo kiểu úp lòng bàn tay lên cổ tay nhau để làm kiệu. Các nhóm tiến sát vào vạch xuất phát, 2 người làm kiệu, người thứ 3 đứng ở phía trước tay của 2 người và mặt hướng về trước cùng chiều với 2 người làm kiệu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75" y="3935413"/>
            <a:ext cx="7510463"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1000"/>
                                        <p:tgtEl>
                                          <p:spTgt spid="6146"/>
                                        </p:tgtEl>
                                      </p:cBhvr>
                                    </p:animEffect>
                                    <p:anim calcmode="lin" valueType="num">
                                      <p:cBhvr>
                                        <p:cTn id="20" dur="1000" fill="hold"/>
                                        <p:tgtEl>
                                          <p:spTgt spid="6146"/>
                                        </p:tgtEl>
                                        <p:attrNameLst>
                                          <p:attrName>ppt_x</p:attrName>
                                        </p:attrNameLst>
                                      </p:cBhvr>
                                      <p:tavLst>
                                        <p:tav tm="0">
                                          <p:val>
                                            <p:strVal val="#ppt_x"/>
                                          </p:val>
                                        </p:tav>
                                        <p:tav tm="100000">
                                          <p:val>
                                            <p:strVal val="#ppt_x"/>
                                          </p:val>
                                        </p:tav>
                                      </p:tavLst>
                                    </p:anim>
                                    <p:anim calcmode="lin" valueType="num">
                                      <p:cBhvr>
                                        <p:cTn id="21"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94144"/>
            <a:ext cx="8305800" cy="3170099"/>
          </a:xfrm>
          <a:prstGeom prst="rect">
            <a:avLst/>
          </a:prstGeom>
        </p:spPr>
        <p:txBody>
          <a:bodyPr wrap="square">
            <a:spAutoFit/>
          </a:bodyPr>
          <a:lstStyle/>
          <a:p>
            <a:pPr lvl="0"/>
            <a:r>
              <a:rPr lang="vi-VN" sz="3200" dirty="0" smtClean="0">
                <a:solidFill>
                  <a:srgbClr val="FF0000"/>
                </a:solidFill>
                <a:latin typeface="Times New Roman" pitchFamily="18" charset="0"/>
                <a:cs typeface="Times New Roman" pitchFamily="18" charset="0"/>
              </a:rPr>
              <a:t>Cách </a:t>
            </a:r>
            <a:r>
              <a:rPr lang="vi-VN" sz="3200" dirty="0">
                <a:solidFill>
                  <a:srgbClr val="FF0000"/>
                </a:solidFill>
                <a:latin typeface="Times New Roman" pitchFamily="18" charset="0"/>
                <a:cs typeface="Times New Roman" pitchFamily="18" charset="0"/>
              </a:rPr>
              <a:t>chơi : </a:t>
            </a:r>
            <a:endParaRPr lang="en-US" sz="3200" dirty="0" smtClean="0">
              <a:solidFill>
                <a:srgbClr val="FF0000"/>
              </a:solidFill>
              <a:latin typeface="Times New Roman" pitchFamily="18" charset="0"/>
              <a:cs typeface="Times New Roman" pitchFamily="18" charset="0"/>
            </a:endParaRPr>
          </a:p>
          <a:p>
            <a:pPr lvl="0"/>
            <a:r>
              <a:rPr lang="vi-VN" sz="2400" dirty="0" smtClean="0">
                <a:solidFill>
                  <a:prstClr val="black"/>
                </a:solidFill>
                <a:latin typeface="Times New Roman" pitchFamily="18" charset="0"/>
                <a:cs typeface="Times New Roman" pitchFamily="18" charset="0"/>
              </a:rPr>
              <a:t>Khi </a:t>
            </a:r>
            <a:r>
              <a:rPr lang="vi-VN" sz="2400" dirty="0">
                <a:solidFill>
                  <a:prstClr val="black"/>
                </a:solidFill>
                <a:latin typeface="Times New Roman" pitchFamily="18" charset="0"/>
                <a:cs typeface="Times New Roman" pitchFamily="18" charset="0"/>
              </a:rPr>
              <a:t>có lệnh bắt đầu, hai người làm kiệu hơi khuỵu gối hạ thấp trọng tâm để người được kiệu ngồi lên phần 4 tay nắm với nhau của 2 người làm kiệu. Người được kiệu quàng 2 qua cổ và bám vào vai bạn. Sau đó, hai người làm kiệu nhanh chóng kiệu bạn đến vạch đích. Khi đến đích, đổi người làm kiệu vào làm kiệu, cứ như vậy khi nào cả ba người đều được ngồi kiệu và kiệu về đến đích thì trò chơi tạm dừng.</a:t>
            </a:r>
            <a:endParaRPr lang="en-US" sz="2400" dirty="0">
              <a:solidFill>
                <a:prstClr val="black"/>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7511143"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2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05" y="457200"/>
            <a:ext cx="9243595" cy="4339650"/>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Chuẩn </a:t>
            </a:r>
            <a:r>
              <a:rPr lang="vi-VN" sz="3200" dirty="0">
                <a:solidFill>
                  <a:srgbClr val="FF0000"/>
                </a:solidFill>
                <a:latin typeface="Times New Roman" pitchFamily="18" charset="0"/>
                <a:cs typeface="Times New Roman" pitchFamily="18" charset="0"/>
              </a:rPr>
              <a:t>bị : </a:t>
            </a:r>
            <a:endParaRPr lang="en-US" sz="3200" dirty="0" smtClean="0">
              <a:solidFill>
                <a:srgbClr val="FF0000"/>
              </a:solidFill>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Kẻ 4 vạch song song với nhau, mỗi vạch dài khoảng 1,5m. Vạch một là vạch chuẩn bị, cách vạch chuẩn bị một mét kẻ vạch xuất phát</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(vạch 2). Cách vạch xuất phat 5m là vạch đứng ném (vạch 3). Trên vạch này đặt một giỏ đựng bóng để ném. Cách vạch đứng ném 2,5m là đích (vạch 4). Trên vạch đích để một giỏ đựng bóng hoặc đặt một bảng có vành rổ có đường kính 40cm.</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 Tập hợp số học sinh trong lớp thành 2 - 4 hàng dọc, đứng sau vạch chuẩn bị (mỗi hàng là một tổ tập luyện khoảng 6 - 10 em). Em số một của các hàng, khi vào ném bóng thì bước lên đứng sau vạch xuất phát (chân trước chân sau</a:t>
            </a:r>
            <a:r>
              <a:rPr lang="vi-VN"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5" name="Rectangle 4"/>
          <p:cNvSpPr/>
          <p:nvPr/>
        </p:nvSpPr>
        <p:spPr>
          <a:xfrm>
            <a:off x="52805" y="0"/>
            <a:ext cx="9319795" cy="707886"/>
          </a:xfrm>
          <a:prstGeom prst="rect">
            <a:avLst/>
          </a:prstGeom>
        </p:spPr>
        <p:txBody>
          <a:bodyPr wrap="none">
            <a:spAutoFit/>
          </a:bodyPr>
          <a:lstStyle/>
          <a:p>
            <a:pPr algn="ctr" fontAlgn="ctr"/>
            <a:r>
              <a:rPr lang="vi-VN" sz="4000" b="0" i="0" dirty="0" smtClean="0">
                <a:solidFill>
                  <a:srgbClr val="FF0000"/>
                </a:solidFill>
                <a:effectLst/>
                <a:latin typeface="Times New Roman" pitchFamily="18" charset="0"/>
                <a:cs typeface="Times New Roman" pitchFamily="18" charset="0"/>
              </a:rPr>
              <a:t>Trò chơi: </a:t>
            </a:r>
            <a:r>
              <a:rPr lang="en-US" sz="4000" dirty="0">
                <a:solidFill>
                  <a:srgbClr val="FF0000"/>
                </a:solidFill>
                <a:latin typeface="Times New Roman"/>
                <a:ea typeface="Times New Roman"/>
              </a:rPr>
              <a:t>“</a:t>
            </a:r>
            <a:r>
              <a:rPr lang="en-US" sz="4000" dirty="0" err="1">
                <a:solidFill>
                  <a:srgbClr val="FF0000"/>
                </a:solidFill>
                <a:latin typeface="Times New Roman"/>
                <a:ea typeface="Times New Roman"/>
              </a:rPr>
              <a:t>Chạy</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tiếp</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sức</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ném</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bóng</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vào</a:t>
            </a:r>
            <a:r>
              <a:rPr lang="en-US" sz="4000" dirty="0">
                <a:solidFill>
                  <a:srgbClr val="FF0000"/>
                </a:solidFill>
                <a:latin typeface="Times New Roman"/>
                <a:ea typeface="Times New Roman"/>
              </a:rPr>
              <a:t> </a:t>
            </a:r>
            <a:r>
              <a:rPr lang="en-US" sz="4000" dirty="0" err="1" smtClean="0">
                <a:solidFill>
                  <a:srgbClr val="FF0000"/>
                </a:solidFill>
                <a:latin typeface="Times New Roman"/>
                <a:ea typeface="Times New Roman"/>
              </a:rPr>
              <a:t>rổ</a:t>
            </a:r>
            <a:r>
              <a:rPr lang="en-US" sz="4000" dirty="0" smtClean="0">
                <a:solidFill>
                  <a:srgbClr val="FF0000"/>
                </a:solidFill>
                <a:latin typeface="Times New Roman"/>
                <a:ea typeface="Times New Roman"/>
              </a:rPr>
              <a:t>”. </a:t>
            </a:r>
            <a:endParaRPr lang="vi-VN" sz="4000" b="0" i="0" dirty="0">
              <a:solidFill>
                <a:srgbClr val="FF0000"/>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989" y="4419600"/>
            <a:ext cx="3263611" cy="217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47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00986"/>
          </a:xfrm>
          <a:prstGeom prst="rect">
            <a:avLst/>
          </a:prstGeom>
        </p:spPr>
        <p:txBody>
          <a:bodyPr wrap="square">
            <a:spAutoFit/>
          </a:bodyPr>
          <a:lstStyle/>
          <a:p>
            <a:pPr lvl="0"/>
            <a:r>
              <a:rPr lang="vi-VN" sz="3600" dirty="0">
                <a:solidFill>
                  <a:srgbClr val="FF0000"/>
                </a:solidFill>
                <a:latin typeface="Times New Roman" pitchFamily="18" charset="0"/>
                <a:cs typeface="Times New Roman" pitchFamily="18" charset="0"/>
              </a:rPr>
              <a:t>Cách chơi : </a:t>
            </a:r>
            <a:r>
              <a:rPr lang="vi-VN" sz="2400" dirty="0">
                <a:solidFill>
                  <a:srgbClr val="333333"/>
                </a:solidFill>
                <a:latin typeface="Times New Roman" pitchFamily="18" charset="0"/>
                <a:cs typeface="Times New Roman" pitchFamily="18" charset="0"/>
              </a:rPr>
              <a:t>Khi có lệnh chạy, từng em nhanh chóng chạy từ vạch xuất phát lên vạch ném, nhặt bóng để ném vào rổ. Sau đó chạy về vỗ tay vào em số 2. Em số 2 thực hiện như em số một. Các em còn lại, thực hiện như vậy cho đến em cuối cùng. Trong thời gian quy định hàng nào xong trước và có số lần ném vào rổ nhiều hơn, hàng đó thắng. Khi ném bóng, các em dùng sức của thân người và tay để ném bóng vào rổ. Động tác ném bóng có thể thực hiện bằng một tay hoặc hai tay, cũng có thể ném bóng bằng một tay trên vai hoặc tung bóng.</a:t>
            </a:r>
            <a:r>
              <a:rPr lang="vi-VN" sz="2400" dirty="0">
                <a:solidFill>
                  <a:prstClr val="black"/>
                </a:solidFill>
                <a:latin typeface="Times New Roman" pitchFamily="18" charset="0"/>
                <a:cs typeface="Times New Roman" pitchFamily="18" charset="0"/>
              </a:rPr>
              <a:t/>
            </a:r>
            <a:br>
              <a:rPr lang="vi-VN" sz="2400" dirty="0">
                <a:solidFill>
                  <a:prstClr val="black"/>
                </a:solidFill>
                <a:latin typeface="Times New Roman" pitchFamily="18" charset="0"/>
                <a:cs typeface="Times New Roman" pitchFamily="18" charset="0"/>
              </a:rPr>
            </a:br>
            <a:endParaRPr lang="en-US" sz="2400" dirty="0">
              <a:solidFill>
                <a:prstClr val="black"/>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832444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23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14400"/>
            <a:ext cx="7010400" cy="517065"/>
          </a:xfrm>
          <a:prstGeom prst="rect">
            <a:avLst/>
          </a:prstGeom>
        </p:spPr>
        <p:txBody>
          <a:bodyPr wrap="square">
            <a:spAutoFit/>
          </a:bodyPr>
          <a:lstStyle/>
          <a:p>
            <a:pPr lvl="0">
              <a:lnSpc>
                <a:spcPct val="115000"/>
              </a:lnSpc>
              <a:spcAft>
                <a:spcPts val="0"/>
              </a:spcAft>
              <a:tabLst>
                <a:tab pos="312420" algn="l"/>
                <a:tab pos="449580" algn="l"/>
              </a:tabLst>
            </a:pP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Một</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số</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động</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tác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thả</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lỏng</a:t>
            </a:r>
            <a:r>
              <a:rPr lang="en-US" sz="2400" dirty="0" smtClean="0">
                <a:latin typeface="Times New Roman"/>
                <a:ea typeface="Times New Roman"/>
                <a:cs typeface="Times New Roman"/>
              </a:rPr>
              <a:t>.</a:t>
            </a:r>
            <a:endParaRPr lang="en-US" sz="2000" dirty="0">
              <a:latin typeface="Times New Roman"/>
              <a:ea typeface="Times New Roman"/>
              <a:cs typeface="Times New Roman"/>
            </a:endParaRPr>
          </a:p>
        </p:txBody>
      </p:sp>
      <p:sp>
        <p:nvSpPr>
          <p:cNvPr id="5" name="Rectangle 4"/>
          <p:cNvSpPr/>
          <p:nvPr/>
        </p:nvSpPr>
        <p:spPr>
          <a:xfrm>
            <a:off x="609600" y="228600"/>
            <a:ext cx="3140603" cy="523220"/>
          </a:xfrm>
          <a:prstGeom prst="rect">
            <a:avLst/>
          </a:prstGeom>
        </p:spPr>
        <p:txBody>
          <a:bodyPr wrap="none">
            <a:spAutoFit/>
          </a:bodyPr>
          <a:lstStyle/>
          <a:p>
            <a:pPr lvl="0">
              <a:tabLst>
                <a:tab pos="685800" algn="l"/>
                <a:tab pos="2293620" algn="l"/>
              </a:tabLst>
            </a:pPr>
            <a:r>
              <a:rPr lang="en-US" sz="2800" b="1" dirty="0" smtClean="0">
                <a:solidFill>
                  <a:srgbClr val="FF0000"/>
                </a:solidFill>
                <a:latin typeface="VNI-Times"/>
                <a:ea typeface="Times New Roman"/>
              </a:rPr>
              <a:t>III. </a:t>
            </a:r>
            <a:r>
              <a:rPr lang="en-US" sz="2800" b="1" dirty="0" err="1" smtClean="0">
                <a:solidFill>
                  <a:srgbClr val="FF0000"/>
                </a:solidFill>
                <a:latin typeface="VNI-Times"/>
                <a:ea typeface="Times New Roman"/>
              </a:rPr>
              <a:t>Phaàn</a:t>
            </a:r>
            <a:r>
              <a:rPr lang="en-US" sz="2800" b="1" dirty="0" smtClean="0">
                <a:solidFill>
                  <a:srgbClr val="FF0000"/>
                </a:solidFill>
                <a:latin typeface="VNI-Times"/>
                <a:ea typeface="Times New Roman"/>
              </a:rPr>
              <a:t> </a:t>
            </a:r>
            <a:r>
              <a:rPr lang="en-US" sz="2800" b="1" dirty="0" err="1">
                <a:solidFill>
                  <a:srgbClr val="FF0000"/>
                </a:solidFill>
                <a:latin typeface="VNI-Times"/>
                <a:ea typeface="Times New Roman"/>
              </a:rPr>
              <a:t>keát</a:t>
            </a:r>
            <a:r>
              <a:rPr lang="en-US" sz="2800" b="1" dirty="0">
                <a:solidFill>
                  <a:srgbClr val="FF0000"/>
                </a:solidFill>
                <a:latin typeface="VNI-Times"/>
                <a:ea typeface="Times New Roman"/>
              </a:rPr>
              <a:t> </a:t>
            </a:r>
            <a:r>
              <a:rPr lang="en-US" sz="2800" b="1" dirty="0" err="1">
                <a:solidFill>
                  <a:srgbClr val="FF0000"/>
                </a:solidFill>
                <a:latin typeface="VNI-Times"/>
                <a:ea typeface="Times New Roman"/>
              </a:rPr>
              <a:t>thuùc</a:t>
            </a:r>
            <a:r>
              <a:rPr lang="en-US" sz="2800" b="1" dirty="0">
                <a:solidFill>
                  <a:srgbClr val="FF0000"/>
                </a:solidFill>
                <a:latin typeface="VNI-Times"/>
                <a:ea typeface="Times New Roman"/>
              </a:rPr>
              <a:t>:</a:t>
            </a:r>
            <a:endParaRPr lang="en-US" sz="2400" dirty="0">
              <a:solidFill>
                <a:srgbClr val="FF0000"/>
              </a:solidFill>
              <a:latin typeface="Times New Roman"/>
              <a:ea typeface="Times New Roman"/>
            </a:endParaRPr>
          </a:p>
        </p:txBody>
      </p:sp>
      <p:sp>
        <p:nvSpPr>
          <p:cNvPr id="6" name="Rectangle 5"/>
          <p:cNvSpPr/>
          <p:nvPr/>
        </p:nvSpPr>
        <p:spPr>
          <a:xfrm>
            <a:off x="609600" y="5638800"/>
            <a:ext cx="7239000" cy="830997"/>
          </a:xfrm>
          <a:prstGeom prst="rect">
            <a:avLst/>
          </a:prstGeom>
        </p:spPr>
        <p:txBody>
          <a:bodyPr wrap="square">
            <a:spAutoFit/>
          </a:bodyPr>
          <a:lstStyle/>
          <a:p>
            <a:pPr marL="342900" lvl="0" indent="-342900">
              <a:buFont typeface="VNI-Times"/>
              <a:buChar char="-"/>
              <a:tabLst>
                <a:tab pos="312420" algn="l"/>
                <a:tab pos="381000" algn="l"/>
              </a:tabLst>
            </a:pPr>
            <a:r>
              <a:rPr lang="en-US" sz="2400" dirty="0">
                <a:solidFill>
                  <a:prstClr val="black"/>
                </a:solidFill>
                <a:latin typeface="VNI-Times"/>
                <a:ea typeface="Times New Roman"/>
                <a:cs typeface="Times New Roman"/>
              </a:rPr>
              <a:t>GV </a:t>
            </a:r>
            <a:r>
              <a:rPr lang="en-US" sz="2400" dirty="0" err="1">
                <a:solidFill>
                  <a:prstClr val="black"/>
                </a:solidFill>
                <a:latin typeface="VNI-Times"/>
                <a:ea typeface="Times New Roman"/>
                <a:cs typeface="Times New Roman"/>
              </a:rPr>
              <a:t>cuøng</a:t>
            </a:r>
            <a:r>
              <a:rPr lang="en-US" sz="2400" dirty="0">
                <a:solidFill>
                  <a:prstClr val="black"/>
                </a:solidFill>
                <a:latin typeface="VNI-Times"/>
                <a:ea typeface="Times New Roman"/>
                <a:cs typeface="Times New Roman"/>
              </a:rPr>
              <a:t> HS </a:t>
            </a:r>
            <a:r>
              <a:rPr lang="en-US" sz="2400" dirty="0" err="1">
                <a:solidFill>
                  <a:prstClr val="black"/>
                </a:solidFill>
                <a:latin typeface="VNI-Times"/>
                <a:ea typeface="Times New Roman"/>
                <a:cs typeface="Times New Roman"/>
              </a:rPr>
              <a:t>heä</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thoáng</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baøi</a:t>
            </a:r>
            <a:r>
              <a:rPr lang="en-US" sz="2400" dirty="0">
                <a:solidFill>
                  <a:prstClr val="black"/>
                </a:solidFill>
                <a:latin typeface="VNI-Times"/>
                <a:ea typeface="Times New Roman"/>
                <a:cs typeface="Times New Roman"/>
              </a:rPr>
              <a:t>. </a:t>
            </a:r>
            <a:endParaRPr lang="en-US" sz="2000" dirty="0">
              <a:solidFill>
                <a:prstClr val="black"/>
              </a:solidFill>
              <a:latin typeface="Times New Roman"/>
              <a:ea typeface="Times New Roman"/>
              <a:cs typeface="Times New Roman"/>
            </a:endParaRPr>
          </a:p>
          <a:p>
            <a:pPr marL="342900" lvl="0" indent="-342900">
              <a:buFont typeface="VNI-Times"/>
              <a:buChar char="-"/>
              <a:tabLst>
                <a:tab pos="312420" algn="l"/>
                <a:tab pos="381000" algn="l"/>
              </a:tabLst>
            </a:pPr>
            <a:r>
              <a:rPr lang="en-US" sz="2400" dirty="0" err="1">
                <a:solidFill>
                  <a:prstClr val="black"/>
                </a:solidFill>
                <a:latin typeface="VNI-Times"/>
                <a:ea typeface="Times New Roman"/>
                <a:cs typeface="Times New Roman"/>
              </a:rPr>
              <a:t>Nhaän</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xeùt</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vaø</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ñaùnh</a:t>
            </a:r>
            <a:r>
              <a:rPr lang="en-US" sz="2400" dirty="0">
                <a:solidFill>
                  <a:prstClr val="black"/>
                </a:solidFill>
                <a:latin typeface="VNI-Times"/>
                <a:ea typeface="Times New Roman"/>
                <a:cs typeface="Times New Roman"/>
              </a:rPr>
              <a:t> </a:t>
            </a:r>
            <a:r>
              <a:rPr lang="en-US" sz="2400" dirty="0" err="1">
                <a:solidFill>
                  <a:prstClr val="black"/>
                </a:solidFill>
                <a:latin typeface="Times New Roman"/>
                <a:ea typeface="Times New Roman"/>
                <a:cs typeface="Times New Roman"/>
              </a:rPr>
              <a:t>giá</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giôø</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hoïc</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22120"/>
            <a:ext cx="6248400" cy="349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8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612</Words>
  <Application>Microsoft Office PowerPoint</Application>
  <PresentationFormat>On-screen Show (4:3)</PresentationFormat>
  <Paragraphs>33</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20</cp:revision>
  <dcterms:created xsi:type="dcterms:W3CDTF">2020-04-19T03:18:47Z</dcterms:created>
  <dcterms:modified xsi:type="dcterms:W3CDTF">2020-04-19T07:03:29Z</dcterms:modified>
</cp:coreProperties>
</file>