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9" r:id="rId3"/>
    <p:sldId id="257" r:id="rId4"/>
    <p:sldId id="265" r:id="rId5"/>
    <p:sldId id="266" r:id="rId6"/>
    <p:sldId id="267" r:id="rId7"/>
    <p:sldId id="256" r:id="rId8"/>
    <p:sldId id="263" r:id="rId9"/>
    <p:sldId id="264" r:id="rId10"/>
    <p:sldId id="268" r:id="rId11"/>
    <p:sldId id="269" r:id="rId12"/>
    <p:sldId id="260"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B645C-2C1C-43D2-839B-05421E7157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00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486FCB-6712-412D-9105-7210D56B40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468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2B040-73AA-4F49-9E1E-4807C5921F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027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C8A4F0-0EA0-46E0-9B02-BB62D3DD13E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08CD5-59FB-4C27-AB63-CFB093396987}"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C8A4F0-0EA0-46E0-9B02-BB62D3DD13E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08CD5-59FB-4C27-AB63-CFB09339698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8A4F0-0EA0-46E0-9B02-BB62D3DD13E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08CD5-59FB-4C27-AB63-CFB09339698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C8A4F0-0EA0-46E0-9B02-BB62D3DD13E4}"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08CD5-59FB-4C27-AB63-CFB09339698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8A4F0-0EA0-46E0-9B02-BB62D3DD13E4}"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08CD5-59FB-4C27-AB63-CFB093396987}"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8A4F0-0EA0-46E0-9B02-BB62D3DD13E4}"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08CD5-59FB-4C27-AB63-CFB09339698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8A4F0-0EA0-46E0-9B02-BB62D3DD13E4}"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08CD5-59FB-4C27-AB63-CFB09339698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8A4F0-0EA0-46E0-9B02-BB62D3DD13E4}"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08CD5-59FB-4C27-AB63-CFB09339698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36797A-C8EC-42AF-96CC-992385BF7C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19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8A4F0-0EA0-46E0-9B02-BB62D3DD13E4}"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08CD5-59FB-4C27-AB63-CFB093396987}"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8A4F0-0EA0-46E0-9B02-BB62D3DD13E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08CD5-59FB-4C27-AB63-CFB09339698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8A4F0-0EA0-46E0-9B02-BB62D3DD13E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08CD5-59FB-4C27-AB63-CFB09339698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568F6F-F812-435C-932B-16A001692C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495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41C481-A195-4CC3-82DF-DBD04BECC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127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1A9058-C349-42C7-AA23-14B8E8B4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241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B76DB46-D5F4-45FE-A647-007DD5AC31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207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4018EE-F717-4CD0-97A6-632F12F64F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314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538DE-FE80-49C3-B827-DE37B22AE5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FBB95B-0BB2-4ABE-A230-FFD623F45C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241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87C45CD-5F67-4C18-9E7C-34EA2808745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46947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CC8A4F0-0EA0-46E0-9B02-BB62D3DD13E4}" type="datetimeFigureOut">
              <a:rPr lang="en-US" smtClean="0"/>
              <a:t>4/19/2020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1508CD5-59FB-4C27-AB63-CFB0933969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37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ChangeArrowheads="1"/>
          </p:cNvSpPr>
          <p:nvPr/>
        </p:nvSpPr>
        <p:spPr bwMode="auto">
          <a:xfrm>
            <a:off x="152400" y="1143000"/>
            <a:ext cx="8991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6600" b="1" dirty="0" err="1" smtClean="0">
                <a:solidFill>
                  <a:srgbClr val="FF3300"/>
                </a:solidFill>
                <a:effectLst>
                  <a:outerShdw blurRad="38100" dist="38100" dir="2700000" algn="tl">
                    <a:srgbClr val="C0C0C0"/>
                  </a:outerShdw>
                </a:effectLst>
                <a:latin typeface="Times New Roman" pitchFamily="18" charset="0"/>
                <a:cs typeface="Times New Roman" pitchFamily="18" charset="0"/>
              </a:rPr>
              <a:t>Trường</a:t>
            </a:r>
            <a:r>
              <a:rPr lang="en-US" sz="6600" b="1" dirty="0" smtClean="0">
                <a:solidFill>
                  <a:srgbClr val="FF3300"/>
                </a:solidFill>
                <a:effectLst>
                  <a:outerShdw blurRad="38100" dist="38100" dir="2700000" algn="tl">
                    <a:srgbClr val="C0C0C0"/>
                  </a:outerShdw>
                </a:effectLst>
                <a:latin typeface="Times New Roman" pitchFamily="18" charset="0"/>
                <a:cs typeface="Times New Roman" pitchFamily="18" charset="0"/>
              </a:rPr>
              <a:t> TH </a:t>
            </a:r>
            <a:r>
              <a:rPr lang="en-US" sz="6600" b="1" dirty="0" err="1" smtClean="0">
                <a:solidFill>
                  <a:srgbClr val="FF3300"/>
                </a:solidFill>
                <a:effectLst>
                  <a:outerShdw blurRad="38100" dist="38100" dir="2700000" algn="tl">
                    <a:srgbClr val="C0C0C0"/>
                  </a:outerShdw>
                </a:effectLst>
                <a:latin typeface="Times New Roman" pitchFamily="18" charset="0"/>
                <a:cs typeface="Times New Roman" pitchFamily="18" charset="0"/>
              </a:rPr>
              <a:t>Phú</a:t>
            </a:r>
            <a:r>
              <a:rPr lang="en-US" sz="6600" b="1" dirty="0" smtClean="0">
                <a:solidFill>
                  <a:srgbClr val="FF3300"/>
                </a:solidFill>
                <a:effectLst>
                  <a:outerShdw blurRad="38100" dist="38100" dir="2700000" algn="tl">
                    <a:srgbClr val="C0C0C0"/>
                  </a:outerShdw>
                </a:effectLst>
                <a:latin typeface="Times New Roman" pitchFamily="18" charset="0"/>
                <a:cs typeface="Times New Roman" pitchFamily="18" charset="0"/>
              </a:rPr>
              <a:t> </a:t>
            </a:r>
            <a:r>
              <a:rPr lang="en-US" sz="6600" b="1" dirty="0" err="1" smtClean="0">
                <a:solidFill>
                  <a:srgbClr val="FF3300"/>
                </a:solidFill>
                <a:effectLst>
                  <a:outerShdw blurRad="38100" dist="38100" dir="2700000" algn="tl">
                    <a:srgbClr val="C0C0C0"/>
                  </a:outerShdw>
                </a:effectLst>
                <a:latin typeface="Times New Roman" pitchFamily="18" charset="0"/>
                <a:cs typeface="Times New Roman" pitchFamily="18" charset="0"/>
              </a:rPr>
              <a:t>Hòa</a:t>
            </a:r>
            <a:r>
              <a:rPr lang="en-US" sz="6600" b="1" dirty="0" smtClean="0">
                <a:solidFill>
                  <a:srgbClr val="FF3300"/>
                </a:solidFill>
                <a:effectLst>
                  <a:outerShdw blurRad="38100" dist="38100" dir="2700000" algn="tl">
                    <a:srgbClr val="C0C0C0"/>
                  </a:outerShdw>
                </a:effectLst>
                <a:latin typeface="Times New Roman" pitchFamily="18" charset="0"/>
                <a:cs typeface="Times New Roman" pitchFamily="18" charset="0"/>
              </a:rPr>
              <a:t> 2</a:t>
            </a:r>
          </a:p>
          <a:p>
            <a:pPr algn="ctr" fontAlgn="base">
              <a:spcBef>
                <a:spcPct val="0"/>
              </a:spcBef>
              <a:spcAft>
                <a:spcPct val="0"/>
              </a:spcAft>
              <a:defRPr/>
            </a:pPr>
            <a:endParaRPr lang="en-US" sz="4400" b="1" dirty="0" smtClean="0">
              <a:solidFill>
                <a:srgbClr val="FF3300"/>
              </a:solidFill>
              <a:effectLst>
                <a:outerShdw blurRad="38100" dist="38100" dir="2700000" algn="tl">
                  <a:srgbClr val="C0C0C0"/>
                </a:outerShdw>
              </a:effectLst>
              <a:latin typeface="Times New Roman" pitchFamily="18" charset="0"/>
              <a:cs typeface="Times New Roman" pitchFamily="18" charset="0"/>
            </a:endParaRPr>
          </a:p>
          <a:p>
            <a:pPr algn="ctr" fontAlgn="base">
              <a:spcBef>
                <a:spcPct val="0"/>
              </a:spcBef>
              <a:spcAft>
                <a:spcPct val="0"/>
              </a:spcAft>
              <a:defRPr/>
            </a:pPr>
            <a:r>
              <a:rPr lang="en-US" sz="4400" b="1" dirty="0" smtClean="0">
                <a:solidFill>
                  <a:srgbClr val="FF3300"/>
                </a:solidFill>
                <a:effectLst>
                  <a:outerShdw blurRad="38100" dist="38100" dir="2700000" algn="tl">
                    <a:srgbClr val="C0C0C0"/>
                  </a:outerShdw>
                </a:effectLst>
                <a:latin typeface="Times New Roman" pitchFamily="18" charset="0"/>
                <a:cs typeface="Times New Roman" pitchFamily="18" charset="0"/>
              </a:rPr>
              <a:t>KÍNH CHÀO QUÝ THẦY CÔ VÀ CÁC EM HỌC SINH!!</a:t>
            </a:r>
          </a:p>
          <a:p>
            <a:pPr algn="ctr" fontAlgn="base">
              <a:spcBef>
                <a:spcPct val="0"/>
              </a:spcBef>
              <a:spcAft>
                <a:spcPct val="0"/>
              </a:spcAft>
              <a:defRPr/>
            </a:pPr>
            <a:endParaRPr lang="en-US" sz="5400" b="1" dirty="0">
              <a:solidFill>
                <a:srgbClr val="FF3300"/>
              </a:solidFill>
              <a:effectLst>
                <a:outerShdw blurRad="38100" dist="38100" dir="2700000" algn="tl">
                  <a:srgbClr val="C0C0C0"/>
                </a:outerShdw>
              </a:effectLst>
              <a:latin typeface="Times New Roman" pitchFamily="18" charset="0"/>
              <a:cs typeface="Times New Roman" pitchFamily="18" charset="0"/>
            </a:endParaRPr>
          </a:p>
        </p:txBody>
      </p:sp>
      <p:sp>
        <p:nvSpPr>
          <p:cNvPr id="11268" name="Text Box 6"/>
          <p:cNvSpPr txBox="1">
            <a:spLocks noChangeArrowheads="1"/>
          </p:cNvSpPr>
          <p:nvPr/>
        </p:nvSpPr>
        <p:spPr bwMode="auto">
          <a:xfrm>
            <a:off x="2362200" y="3436203"/>
            <a:ext cx="487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4800" b="1" dirty="0" smtClean="0">
                <a:solidFill>
                  <a:srgbClr val="FF0000"/>
                </a:solidFill>
                <a:latin typeface="Times New Roman" pitchFamily="18" charset="0"/>
              </a:rPr>
              <a:t>THỂ DỤC LỚP 2  </a:t>
            </a:r>
            <a:endParaRPr lang="en-US" sz="4800" b="1" dirty="0">
              <a:solidFill>
                <a:srgbClr val="FF0000"/>
              </a:solidFill>
              <a:latin typeface="Times New Roman" pitchFamily="18" charset="0"/>
            </a:endParaRPr>
          </a:p>
        </p:txBody>
      </p:sp>
      <p:sp>
        <p:nvSpPr>
          <p:cNvPr id="2" name="TextBox 1"/>
          <p:cNvSpPr txBox="1"/>
          <p:nvPr/>
        </p:nvSpPr>
        <p:spPr>
          <a:xfrm>
            <a:off x="3200400" y="4800600"/>
            <a:ext cx="58674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GIÁO VIÊN : ĐOÀN MINH HOÀNG</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85579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1126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0548"/>
            <a:ext cx="8991600" cy="3631763"/>
          </a:xfrm>
          <a:prstGeom prst="rect">
            <a:avLst/>
          </a:prstGeom>
        </p:spPr>
        <p:txBody>
          <a:bodyPr wrap="square">
            <a:spAutoFit/>
          </a:bodyPr>
          <a:lstStyle/>
          <a:p>
            <a:pPr lvl="0" algn="just"/>
            <a:r>
              <a:rPr lang="vi-VN" sz="2300" i="1" dirty="0">
                <a:solidFill>
                  <a:srgbClr val="212322"/>
                </a:solidFill>
                <a:latin typeface="Times New Roman" pitchFamily="18" charset="0"/>
                <a:cs typeface="Times New Roman" pitchFamily="18" charset="0"/>
              </a:rPr>
              <a:t>Cách chơi</a:t>
            </a:r>
            <a:r>
              <a:rPr lang="vi-VN" sz="2300" dirty="0">
                <a:solidFill>
                  <a:srgbClr val="212322"/>
                </a:solidFill>
                <a:latin typeface="Times New Roman" pitchFamily="18" charset="0"/>
                <a:cs typeface="Times New Roman" pitchFamily="18" charset="0"/>
              </a:rPr>
              <a:t>: Học sinh chạy nhẹ nhàng hoặc vừa chạy vừa nhảy chân sáo theo vòng tròn, đọc “Kết bạn, kết bạn. Kết bạn là đoàn kết. Kết bạn là sức mạnh. Chúng ta cùng nhau kết bạn”. Đọc xong những câu trên, các em vẫn tiếp tục chạy theo vòng tròn, khi nghe thấy giáo viên hô “Kết 2!”, tất cả nhanh chóng kết thành từng nhóm 2 người, nếu đứng một mình hoặc nhóm nhiều hơn 2 là sai và phải chịu phạt một hình phạt nào đó. Tiếp theo, giáo viên cho học sinh tiếp tục chạy và đọc các câu quy định, sau đó giáo viên có thể hô “Kết 3!” (hoặc 4, 5, 6…) để học sinh kết thành nhóm 3 hoặc 4, 5, 6… Trò chơi tiếp tục như vậy, sau 1 – 2 lần chơi, giáo viên cho học sinh chạy đổi chiều so với chiều vừa chạy.</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57600"/>
            <a:ext cx="4419600" cy="313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09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14400"/>
            <a:ext cx="7010400" cy="483017"/>
          </a:xfrm>
          <a:prstGeom prst="rect">
            <a:avLst/>
          </a:prstGeom>
        </p:spPr>
        <p:txBody>
          <a:bodyPr wrap="square">
            <a:spAutoFit/>
          </a:bodyPr>
          <a:lstStyle/>
          <a:p>
            <a:pPr marL="342900" lvl="0" indent="-342900">
              <a:lnSpc>
                <a:spcPct val="115000"/>
              </a:lnSpc>
              <a:spcAft>
                <a:spcPts val="0"/>
              </a:spcAft>
              <a:buFont typeface="Times New Roman"/>
              <a:buChar char="-"/>
              <a:tabLst>
                <a:tab pos="312420" algn="l"/>
                <a:tab pos="449580" algn="l"/>
              </a:tabLst>
            </a:pPr>
            <a:r>
              <a:rPr lang="en-US" sz="2400" dirty="0" err="1" smtClean="0">
                <a:latin typeface="Times New Roman"/>
                <a:ea typeface="Times New Roman"/>
                <a:cs typeface="Times New Roman"/>
              </a:rPr>
              <a:t>Học</a:t>
            </a:r>
            <a:r>
              <a:rPr lang="en-US" sz="2400" dirty="0" smtClean="0">
                <a:latin typeface="Times New Roman"/>
                <a:ea typeface="Times New Roman"/>
                <a:cs typeface="Times New Roman"/>
              </a:rPr>
              <a:t> 1 </a:t>
            </a:r>
            <a:r>
              <a:rPr lang="en-US" sz="2400" dirty="0" err="1" smtClean="0">
                <a:latin typeface="Times New Roman"/>
                <a:ea typeface="Times New Roman"/>
                <a:cs typeface="Times New Roman"/>
              </a:rPr>
              <a:t>số</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động</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tác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thả</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lỏng</a:t>
            </a:r>
            <a:r>
              <a:rPr lang="en-US" sz="2400" dirty="0" smtClean="0">
                <a:latin typeface="Times New Roman"/>
                <a:ea typeface="Times New Roman"/>
                <a:cs typeface="Times New Roman"/>
              </a:rPr>
              <a:t>.</a:t>
            </a:r>
            <a:endParaRPr lang="en-US" sz="2000" dirty="0">
              <a:latin typeface="Times New Roman"/>
              <a:ea typeface="Times New Roman"/>
              <a:cs typeface="Times New Roman"/>
            </a:endParaRPr>
          </a:p>
        </p:txBody>
      </p:sp>
      <p:sp>
        <p:nvSpPr>
          <p:cNvPr id="5" name="Rectangle 4"/>
          <p:cNvSpPr/>
          <p:nvPr/>
        </p:nvSpPr>
        <p:spPr>
          <a:xfrm>
            <a:off x="609600" y="228600"/>
            <a:ext cx="3140603" cy="523220"/>
          </a:xfrm>
          <a:prstGeom prst="rect">
            <a:avLst/>
          </a:prstGeom>
        </p:spPr>
        <p:txBody>
          <a:bodyPr wrap="none">
            <a:spAutoFit/>
          </a:bodyPr>
          <a:lstStyle/>
          <a:p>
            <a:pPr lvl="0">
              <a:tabLst>
                <a:tab pos="685800" algn="l"/>
                <a:tab pos="2293620" algn="l"/>
              </a:tabLst>
            </a:pPr>
            <a:r>
              <a:rPr lang="en-US" sz="2800" b="1" dirty="0" smtClean="0">
                <a:solidFill>
                  <a:srgbClr val="FF0000"/>
                </a:solidFill>
                <a:latin typeface="VNI-Times"/>
                <a:ea typeface="Times New Roman"/>
              </a:rPr>
              <a:t>III. </a:t>
            </a:r>
            <a:r>
              <a:rPr lang="en-US" sz="2800" b="1" dirty="0" err="1" smtClean="0">
                <a:solidFill>
                  <a:srgbClr val="FF0000"/>
                </a:solidFill>
                <a:latin typeface="VNI-Times"/>
                <a:ea typeface="Times New Roman"/>
              </a:rPr>
              <a:t>Phaàn</a:t>
            </a:r>
            <a:r>
              <a:rPr lang="en-US" sz="2800" b="1" dirty="0" smtClean="0">
                <a:solidFill>
                  <a:srgbClr val="FF0000"/>
                </a:solidFill>
                <a:latin typeface="VNI-Times"/>
                <a:ea typeface="Times New Roman"/>
              </a:rPr>
              <a:t> </a:t>
            </a:r>
            <a:r>
              <a:rPr lang="en-US" sz="2800" b="1" dirty="0" err="1">
                <a:solidFill>
                  <a:srgbClr val="FF0000"/>
                </a:solidFill>
                <a:latin typeface="VNI-Times"/>
                <a:ea typeface="Times New Roman"/>
              </a:rPr>
              <a:t>keát</a:t>
            </a:r>
            <a:r>
              <a:rPr lang="en-US" sz="2800" b="1" dirty="0">
                <a:solidFill>
                  <a:srgbClr val="FF0000"/>
                </a:solidFill>
                <a:latin typeface="VNI-Times"/>
                <a:ea typeface="Times New Roman"/>
              </a:rPr>
              <a:t> </a:t>
            </a:r>
            <a:r>
              <a:rPr lang="en-US" sz="2800" b="1" dirty="0" err="1">
                <a:solidFill>
                  <a:srgbClr val="FF0000"/>
                </a:solidFill>
                <a:latin typeface="VNI-Times"/>
                <a:ea typeface="Times New Roman"/>
              </a:rPr>
              <a:t>thuùc</a:t>
            </a:r>
            <a:r>
              <a:rPr lang="en-US" sz="2800" b="1" dirty="0">
                <a:solidFill>
                  <a:srgbClr val="FF0000"/>
                </a:solidFill>
                <a:latin typeface="VNI-Times"/>
                <a:ea typeface="Times New Roman"/>
              </a:rPr>
              <a:t>:</a:t>
            </a:r>
            <a:endParaRPr lang="en-US" sz="2400" dirty="0">
              <a:solidFill>
                <a:srgbClr val="FF0000"/>
              </a:solidFill>
              <a:latin typeface="Times New Roman"/>
              <a:ea typeface="Times New Roman"/>
            </a:endParaRPr>
          </a:p>
        </p:txBody>
      </p:sp>
      <p:sp>
        <p:nvSpPr>
          <p:cNvPr id="6" name="Rectangle 5"/>
          <p:cNvSpPr/>
          <p:nvPr/>
        </p:nvSpPr>
        <p:spPr>
          <a:xfrm>
            <a:off x="609600" y="5638800"/>
            <a:ext cx="7239000" cy="830997"/>
          </a:xfrm>
          <a:prstGeom prst="rect">
            <a:avLst/>
          </a:prstGeom>
        </p:spPr>
        <p:txBody>
          <a:bodyPr wrap="square">
            <a:spAutoFit/>
          </a:bodyPr>
          <a:lstStyle/>
          <a:p>
            <a:pPr marL="342900" lvl="0" indent="-342900">
              <a:buFont typeface="VNI-Times"/>
              <a:buChar char="-"/>
              <a:tabLst>
                <a:tab pos="312420" algn="l"/>
                <a:tab pos="381000" algn="l"/>
              </a:tabLst>
            </a:pPr>
            <a:r>
              <a:rPr lang="en-US" sz="2400" dirty="0">
                <a:solidFill>
                  <a:prstClr val="black"/>
                </a:solidFill>
                <a:latin typeface="VNI-Times"/>
                <a:ea typeface="Times New Roman"/>
                <a:cs typeface="Times New Roman"/>
              </a:rPr>
              <a:t>GV </a:t>
            </a:r>
            <a:r>
              <a:rPr lang="en-US" sz="2400" dirty="0" err="1">
                <a:solidFill>
                  <a:prstClr val="black"/>
                </a:solidFill>
                <a:latin typeface="VNI-Times"/>
                <a:ea typeface="Times New Roman"/>
                <a:cs typeface="Times New Roman"/>
              </a:rPr>
              <a:t>cuøng</a:t>
            </a:r>
            <a:r>
              <a:rPr lang="en-US" sz="2400" dirty="0">
                <a:solidFill>
                  <a:prstClr val="black"/>
                </a:solidFill>
                <a:latin typeface="VNI-Times"/>
                <a:ea typeface="Times New Roman"/>
                <a:cs typeface="Times New Roman"/>
              </a:rPr>
              <a:t> HS </a:t>
            </a:r>
            <a:r>
              <a:rPr lang="en-US" sz="2400" dirty="0" err="1">
                <a:solidFill>
                  <a:prstClr val="black"/>
                </a:solidFill>
                <a:latin typeface="VNI-Times"/>
                <a:ea typeface="Times New Roman"/>
                <a:cs typeface="Times New Roman"/>
              </a:rPr>
              <a:t>heä</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thoáng</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baøi</a:t>
            </a:r>
            <a:r>
              <a:rPr lang="en-US" sz="2400" dirty="0">
                <a:solidFill>
                  <a:prstClr val="black"/>
                </a:solidFill>
                <a:latin typeface="VNI-Times"/>
                <a:ea typeface="Times New Roman"/>
                <a:cs typeface="Times New Roman"/>
              </a:rPr>
              <a:t>. </a:t>
            </a:r>
            <a:endParaRPr lang="en-US" sz="2000" dirty="0">
              <a:solidFill>
                <a:prstClr val="black"/>
              </a:solidFill>
              <a:latin typeface="Times New Roman"/>
              <a:ea typeface="Times New Roman"/>
              <a:cs typeface="Times New Roman"/>
            </a:endParaRPr>
          </a:p>
          <a:p>
            <a:pPr marL="342900" lvl="0" indent="-342900">
              <a:buFont typeface="VNI-Times"/>
              <a:buChar char="-"/>
              <a:tabLst>
                <a:tab pos="312420" algn="l"/>
                <a:tab pos="381000" algn="l"/>
              </a:tabLst>
            </a:pPr>
            <a:r>
              <a:rPr lang="en-US" sz="2400" dirty="0" err="1">
                <a:solidFill>
                  <a:prstClr val="black"/>
                </a:solidFill>
                <a:latin typeface="VNI-Times"/>
                <a:ea typeface="Times New Roman"/>
                <a:cs typeface="Times New Roman"/>
              </a:rPr>
              <a:t>Nhaän</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xeùt</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vaø</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ñaùnh</a:t>
            </a:r>
            <a:r>
              <a:rPr lang="en-US" sz="2400" dirty="0">
                <a:solidFill>
                  <a:prstClr val="black"/>
                </a:solidFill>
                <a:latin typeface="VNI-Times"/>
                <a:ea typeface="Times New Roman"/>
                <a:cs typeface="Times New Roman"/>
              </a:rPr>
              <a:t> </a:t>
            </a:r>
            <a:r>
              <a:rPr lang="en-US" sz="2400" dirty="0" err="1">
                <a:solidFill>
                  <a:prstClr val="black"/>
                </a:solidFill>
                <a:latin typeface="Times New Roman"/>
                <a:ea typeface="Times New Roman"/>
                <a:cs typeface="Times New Roman"/>
              </a:rPr>
              <a:t>giá</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giôø</a:t>
            </a:r>
            <a:r>
              <a:rPr lang="en-US" sz="2400" dirty="0">
                <a:solidFill>
                  <a:prstClr val="black"/>
                </a:solidFill>
                <a:latin typeface="VNI-Times"/>
                <a:ea typeface="Times New Roman"/>
                <a:cs typeface="Times New Roman"/>
              </a:rPr>
              <a:t> </a:t>
            </a:r>
            <a:r>
              <a:rPr lang="en-US" sz="2400" dirty="0" err="1">
                <a:solidFill>
                  <a:prstClr val="black"/>
                </a:solidFill>
                <a:latin typeface="VNI-Times"/>
                <a:ea typeface="Times New Roman"/>
                <a:cs typeface="Times New Roman"/>
              </a:rPr>
              <a:t>hoïc</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22120"/>
            <a:ext cx="6248400" cy="349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81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1000"/>
                                        <p:tgtEl>
                                          <p:spTgt spid="5122"/>
                                        </p:tgtEl>
                                      </p:cBhvr>
                                    </p:animEffect>
                                    <p:anim calcmode="lin" valueType="num">
                                      <p:cBhvr>
                                        <p:cTn id="18" dur="1000" fill="hold"/>
                                        <p:tgtEl>
                                          <p:spTgt spid="5122"/>
                                        </p:tgtEl>
                                        <p:attrNameLst>
                                          <p:attrName>ppt_x</p:attrName>
                                        </p:attrNameLst>
                                      </p:cBhvr>
                                      <p:tavLst>
                                        <p:tav tm="0">
                                          <p:val>
                                            <p:strVal val="#ppt_x"/>
                                          </p:val>
                                        </p:tav>
                                        <p:tav tm="100000">
                                          <p:val>
                                            <p:strVal val="#ppt_x"/>
                                          </p:val>
                                        </p:tav>
                                      </p:tavLst>
                                    </p:anim>
                                    <p:anim calcmode="lin" valueType="num">
                                      <p:cBhvr>
                                        <p:cTn id="1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444" y="381000"/>
            <a:ext cx="3907160" cy="707886"/>
          </a:xfrm>
          <a:prstGeom prst="rect">
            <a:avLst/>
          </a:prstGeom>
        </p:spPr>
        <p:txBody>
          <a:bodyPr wrap="none">
            <a:spAutoFit/>
          </a:bodyPr>
          <a:lstStyle/>
          <a:p>
            <a:pPr algn="ctr"/>
            <a:r>
              <a:rPr lang="en-US" sz="4000" dirty="0">
                <a:solidFill>
                  <a:srgbClr val="FF0000"/>
                </a:solidFill>
                <a:latin typeface="Times New Roman"/>
                <a:ea typeface="Times New Roman"/>
              </a:rPr>
              <a:t>GV </a:t>
            </a:r>
            <a:r>
              <a:rPr lang="en-US" sz="4000" dirty="0" err="1">
                <a:solidFill>
                  <a:srgbClr val="FF0000"/>
                </a:solidFill>
                <a:latin typeface="Times New Roman"/>
                <a:ea typeface="Times New Roman"/>
              </a:rPr>
              <a:t>dặn</a:t>
            </a:r>
            <a:r>
              <a:rPr lang="en-US" sz="4000" dirty="0">
                <a:solidFill>
                  <a:srgbClr val="FF0000"/>
                </a:solidFill>
                <a:latin typeface="Times New Roman"/>
                <a:ea typeface="Times New Roman"/>
              </a:rPr>
              <a:t> </a:t>
            </a:r>
            <a:r>
              <a:rPr lang="en-US" sz="4000" dirty="0" err="1">
                <a:solidFill>
                  <a:srgbClr val="FF0000"/>
                </a:solidFill>
                <a:latin typeface="Times New Roman"/>
                <a:ea typeface="Times New Roman"/>
              </a:rPr>
              <a:t>dò</a:t>
            </a:r>
            <a:r>
              <a:rPr lang="en-US" sz="4000" dirty="0">
                <a:solidFill>
                  <a:srgbClr val="FF0000"/>
                </a:solidFill>
                <a:latin typeface="Times New Roman"/>
                <a:ea typeface="Times New Roman"/>
              </a:rPr>
              <a:t> </a:t>
            </a:r>
            <a:r>
              <a:rPr lang="en-US" sz="4000" dirty="0" err="1">
                <a:solidFill>
                  <a:srgbClr val="FF0000"/>
                </a:solidFill>
                <a:latin typeface="Times New Roman"/>
                <a:ea typeface="Times New Roman"/>
              </a:rPr>
              <a:t>về</a:t>
            </a:r>
            <a:r>
              <a:rPr lang="en-US" sz="4000" dirty="0">
                <a:solidFill>
                  <a:srgbClr val="FF0000"/>
                </a:solidFill>
                <a:latin typeface="Times New Roman"/>
                <a:ea typeface="Times New Roman"/>
              </a:rPr>
              <a:t> </a:t>
            </a:r>
            <a:r>
              <a:rPr lang="en-US" sz="4000" dirty="0" err="1">
                <a:solidFill>
                  <a:srgbClr val="FF0000"/>
                </a:solidFill>
                <a:latin typeface="Times New Roman"/>
                <a:ea typeface="Times New Roman"/>
              </a:rPr>
              <a:t>nhà</a:t>
            </a:r>
            <a:endParaRPr lang="en-US" sz="4000" dirty="0">
              <a:solidFill>
                <a:srgbClr val="FF0000"/>
              </a:solidFill>
            </a:endParaRPr>
          </a:p>
        </p:txBody>
      </p:sp>
      <p:sp>
        <p:nvSpPr>
          <p:cNvPr id="6" name="TextBox 5"/>
          <p:cNvSpPr txBox="1"/>
          <p:nvPr/>
        </p:nvSpPr>
        <p:spPr>
          <a:xfrm>
            <a:off x="0" y="1712893"/>
            <a:ext cx="8686800" cy="954107"/>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-HS </a:t>
            </a:r>
            <a:r>
              <a:rPr lang="en-US" sz="2800" dirty="0" err="1" smtClean="0">
                <a:latin typeface="Times New Roman" pitchFamily="18" charset="0"/>
                <a:cs typeface="Times New Roman" pitchFamily="18" charset="0"/>
              </a:rPr>
              <a:t>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dang </a:t>
            </a:r>
            <a:r>
              <a:rPr lang="en-US" sz="2800" dirty="0" err="1">
                <a:latin typeface="Times New Roman" pitchFamily="18" charset="0"/>
                <a:cs typeface="Times New Roman" pitchFamily="18" charset="0"/>
              </a:rPr>
              <a:t>ngang</a:t>
            </a:r>
            <a:r>
              <a:rPr lang="en-US" sz="2800" dirty="0">
                <a:latin typeface="Times New Roman" pitchFamily="18" charset="0"/>
                <a:cs typeface="Times New Roman" pitchFamily="18" charset="0"/>
              </a:rPr>
              <a:t>. </a:t>
            </a:r>
          </a:p>
        </p:txBody>
      </p:sp>
      <p:sp>
        <p:nvSpPr>
          <p:cNvPr id="7" name="TextBox 6"/>
          <p:cNvSpPr txBox="1"/>
          <p:nvPr/>
        </p:nvSpPr>
        <p:spPr>
          <a:xfrm>
            <a:off x="685800" y="4239161"/>
            <a:ext cx="8153400" cy="1323439"/>
          </a:xfrm>
          <a:prstGeom prst="rect">
            <a:avLst/>
          </a:prstGeom>
          <a:noFill/>
        </p:spPr>
        <p:txBody>
          <a:bodyPr wrap="square" rtlCol="0">
            <a:spAutoFit/>
          </a:bodyPr>
          <a:lstStyle/>
          <a:p>
            <a:pPr algn="ctr"/>
            <a:r>
              <a:rPr lang="en-US" sz="4000" dirty="0" smtClean="0">
                <a:solidFill>
                  <a:srgbClr val="FF0000"/>
                </a:solidFill>
                <a:latin typeface="Times New Roman" pitchFamily="18" charset="0"/>
                <a:cs typeface="Times New Roman" pitchFamily="18" charset="0"/>
              </a:rPr>
              <a:t>KÍNH CHÀO QUÝ THẦY CÔ VÀ CÁC EM HỌC SINH!!</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648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7014"/>
            <a:ext cx="9448800" cy="2074414"/>
          </a:xfrm>
          <a:prstGeom prst="rect">
            <a:avLst/>
          </a:prstGeom>
        </p:spPr>
        <p:txBody>
          <a:bodyPr wrap="square">
            <a:spAutoFit/>
          </a:bodyPr>
          <a:lstStyle/>
          <a:p>
            <a:pPr algn="ctr">
              <a:lnSpc>
                <a:spcPct val="115000"/>
              </a:lnSpc>
              <a:spcAft>
                <a:spcPts val="0"/>
              </a:spcAft>
            </a:pPr>
            <a:r>
              <a:rPr lang="vi-VN" sz="2800" b="1" dirty="0" smtClean="0">
                <a:solidFill>
                  <a:srgbClr val="FF0000"/>
                </a:solidFill>
                <a:latin typeface="Times New Roman"/>
                <a:ea typeface="Times New Roman"/>
                <a:cs typeface="Times New Roman"/>
              </a:rPr>
              <a:t>Bài </a:t>
            </a:r>
            <a:r>
              <a:rPr lang="vi-VN" sz="2800" b="1" dirty="0">
                <a:solidFill>
                  <a:srgbClr val="FF0000"/>
                </a:solidFill>
                <a:latin typeface="Times New Roman"/>
                <a:ea typeface="Times New Roman"/>
                <a:cs typeface="Times New Roman"/>
              </a:rPr>
              <a:t>43: Ôn một số bài tập đi theo </a:t>
            </a:r>
            <a:r>
              <a:rPr lang="vi-VN" sz="2800" b="1" dirty="0" smtClean="0">
                <a:solidFill>
                  <a:srgbClr val="FF0000"/>
                </a:solidFill>
                <a:latin typeface="Times New Roman"/>
                <a:ea typeface="Times New Roman"/>
                <a:cs typeface="Times New Roman"/>
              </a:rPr>
              <a:t>vạch</a:t>
            </a:r>
            <a:r>
              <a:rPr lang="en-US" sz="2800" b="1" dirty="0" smtClean="0">
                <a:solidFill>
                  <a:srgbClr val="FF0000"/>
                </a:solidFill>
                <a:latin typeface="Times New Roman"/>
                <a:ea typeface="Times New Roman"/>
                <a:cs typeface="Times New Roman"/>
              </a:rPr>
              <a:t> </a:t>
            </a:r>
            <a:r>
              <a:rPr lang="vi-VN" sz="2800" b="1" dirty="0" smtClean="0">
                <a:solidFill>
                  <a:srgbClr val="FF0000"/>
                </a:solidFill>
                <a:latin typeface="Times New Roman"/>
                <a:ea typeface="Times New Roman"/>
                <a:cs typeface="Times New Roman"/>
              </a:rPr>
              <a:t>kẻ </a:t>
            </a:r>
            <a:r>
              <a:rPr lang="vi-VN" sz="2800" b="1" dirty="0">
                <a:solidFill>
                  <a:srgbClr val="FF0000"/>
                </a:solidFill>
                <a:latin typeface="Times New Roman"/>
                <a:ea typeface="Times New Roman"/>
                <a:cs typeface="Times New Roman"/>
              </a:rPr>
              <a:t>thẳng-Trò chơi “Nhảy </a:t>
            </a:r>
            <a:r>
              <a:rPr lang="vi-VN" sz="2800" b="1" dirty="0" smtClean="0">
                <a:solidFill>
                  <a:srgbClr val="FF0000"/>
                </a:solidFill>
                <a:latin typeface="Times New Roman"/>
                <a:ea typeface="Times New Roman"/>
                <a:cs typeface="Times New Roman"/>
              </a:rPr>
              <a:t>ô”</a:t>
            </a:r>
            <a:endParaRPr lang="en-US" sz="2800" b="1" dirty="0" smtClean="0">
              <a:solidFill>
                <a:srgbClr val="FF0000"/>
              </a:solidFill>
              <a:latin typeface="Times New Roman"/>
              <a:ea typeface="Times New Roman"/>
              <a:cs typeface="Times New Roman"/>
            </a:endParaRPr>
          </a:p>
          <a:p>
            <a:pPr algn="ctr">
              <a:lnSpc>
                <a:spcPct val="115000"/>
              </a:lnSpc>
              <a:spcAft>
                <a:spcPts val="0"/>
              </a:spcAft>
            </a:pPr>
            <a:r>
              <a:rPr lang="vi-VN" sz="2800" b="1" dirty="0" smtClean="0">
                <a:solidFill>
                  <a:srgbClr val="FF0000"/>
                </a:solidFill>
                <a:latin typeface="Times New Roman"/>
                <a:ea typeface="Times New Roman"/>
                <a:cs typeface="Times New Roman"/>
              </a:rPr>
              <a:t>Bài </a:t>
            </a:r>
            <a:r>
              <a:rPr lang="vi-VN" sz="2800" b="1" dirty="0">
                <a:solidFill>
                  <a:srgbClr val="FF0000"/>
                </a:solidFill>
                <a:latin typeface="Times New Roman"/>
                <a:ea typeface="Times New Roman"/>
                <a:cs typeface="Times New Roman"/>
              </a:rPr>
              <a:t>45: Đi theo vạch kẻ thẳng, 2 </a:t>
            </a:r>
            <a:r>
              <a:rPr lang="vi-VN" sz="2800" b="1" dirty="0" smtClean="0">
                <a:solidFill>
                  <a:srgbClr val="FF0000"/>
                </a:solidFill>
                <a:latin typeface="Times New Roman"/>
                <a:ea typeface="Times New Roman"/>
                <a:cs typeface="Times New Roman"/>
              </a:rPr>
              <a:t>tay</a:t>
            </a:r>
            <a:r>
              <a:rPr lang="en-US" sz="2800" b="1" dirty="0" smtClean="0">
                <a:solidFill>
                  <a:srgbClr val="FF0000"/>
                </a:solidFill>
                <a:latin typeface="Times New Roman"/>
                <a:ea typeface="Times New Roman"/>
                <a:cs typeface="Times New Roman"/>
              </a:rPr>
              <a:t> </a:t>
            </a:r>
            <a:r>
              <a:rPr lang="vi-VN" sz="2800" b="1" dirty="0" smtClean="0">
                <a:solidFill>
                  <a:srgbClr val="FF0000"/>
                </a:solidFill>
                <a:latin typeface="Times New Roman"/>
                <a:ea typeface="Times New Roman"/>
                <a:cs typeface="Times New Roman"/>
              </a:rPr>
              <a:t>chống </a:t>
            </a:r>
            <a:r>
              <a:rPr lang="vi-VN" sz="2800" b="1" dirty="0">
                <a:solidFill>
                  <a:srgbClr val="FF0000"/>
                </a:solidFill>
                <a:latin typeface="Times New Roman"/>
                <a:ea typeface="Times New Roman"/>
                <a:cs typeface="Times New Roman"/>
              </a:rPr>
              <a:t>hông, dang ngang-Trò </a:t>
            </a:r>
            <a:r>
              <a:rPr lang="vi-VN" sz="2800" b="1" dirty="0" smtClean="0">
                <a:solidFill>
                  <a:srgbClr val="FF0000"/>
                </a:solidFill>
                <a:latin typeface="Times New Roman"/>
                <a:ea typeface="Times New Roman"/>
                <a:cs typeface="Times New Roman"/>
              </a:rPr>
              <a:t>chơi“Kết </a:t>
            </a:r>
            <a:r>
              <a:rPr lang="vi-VN" sz="2800" b="1" dirty="0">
                <a:solidFill>
                  <a:srgbClr val="FF0000"/>
                </a:solidFill>
                <a:latin typeface="Times New Roman"/>
                <a:ea typeface="Times New Roman"/>
                <a:cs typeface="Times New Roman"/>
              </a:rPr>
              <a:t>bạn”</a:t>
            </a:r>
            <a:endParaRPr lang="en-US" sz="2400" dirty="0">
              <a:solidFill>
                <a:srgbClr val="FF0000"/>
              </a:solidFill>
              <a:latin typeface="Times New Roman"/>
              <a:ea typeface="Calibri"/>
              <a:cs typeface="Times New Roman"/>
            </a:endParaRPr>
          </a:p>
        </p:txBody>
      </p:sp>
      <p:sp>
        <p:nvSpPr>
          <p:cNvPr id="5" name="Rectangle 4"/>
          <p:cNvSpPr/>
          <p:nvPr/>
        </p:nvSpPr>
        <p:spPr>
          <a:xfrm>
            <a:off x="228600" y="1838980"/>
            <a:ext cx="2682145" cy="523220"/>
          </a:xfrm>
          <a:prstGeom prst="rect">
            <a:avLst/>
          </a:prstGeom>
        </p:spPr>
        <p:txBody>
          <a:bodyPr wrap="none">
            <a:spAutoFit/>
          </a:bodyPr>
          <a:lstStyle/>
          <a:p>
            <a:r>
              <a:rPr lang="en-US" sz="2800" b="1" dirty="0" smtClean="0">
                <a:solidFill>
                  <a:srgbClr val="FF0000"/>
                </a:solidFill>
                <a:effectLst/>
                <a:latin typeface="Times New Roman" pitchFamily="18" charset="0"/>
                <a:ea typeface="Times New Roman"/>
                <a:cs typeface="Times New Roman" pitchFamily="18" charset="0"/>
              </a:rPr>
              <a:t>I. </a:t>
            </a:r>
            <a:r>
              <a:rPr lang="en-US" sz="2800" b="1" dirty="0" err="1" smtClean="0">
                <a:solidFill>
                  <a:srgbClr val="FF0000"/>
                </a:solidFill>
                <a:latin typeface="Times New Roman" pitchFamily="18" charset="0"/>
                <a:ea typeface="Times New Roman"/>
                <a:cs typeface="Times New Roman" pitchFamily="18" charset="0"/>
              </a:rPr>
              <a:t>Phần</a:t>
            </a:r>
            <a:r>
              <a:rPr lang="en-US" sz="2800" b="1" dirty="0" smtClean="0">
                <a:solidFill>
                  <a:srgbClr val="FF0000"/>
                </a:solidFill>
                <a:latin typeface="Times New Roman" pitchFamily="18" charset="0"/>
                <a:ea typeface="Times New Roman"/>
                <a:cs typeface="Times New Roman" pitchFamily="18" charset="0"/>
              </a:rPr>
              <a:t> </a:t>
            </a:r>
            <a:r>
              <a:rPr lang="en-US" sz="2800" b="1" dirty="0" err="1" smtClean="0">
                <a:solidFill>
                  <a:srgbClr val="FF0000"/>
                </a:solidFill>
                <a:latin typeface="Times New Roman" pitchFamily="18" charset="0"/>
                <a:ea typeface="Times New Roman"/>
                <a:cs typeface="Times New Roman" pitchFamily="18" charset="0"/>
              </a:rPr>
              <a:t>mở</a:t>
            </a:r>
            <a:r>
              <a:rPr lang="en-US" sz="2800" b="1" dirty="0" smtClean="0">
                <a:solidFill>
                  <a:srgbClr val="FF0000"/>
                </a:solidFill>
                <a:latin typeface="Times New Roman" pitchFamily="18" charset="0"/>
                <a:ea typeface="Times New Roman"/>
                <a:cs typeface="Times New Roman" pitchFamily="18" charset="0"/>
              </a:rPr>
              <a:t> </a:t>
            </a:r>
            <a:r>
              <a:rPr lang="en-US" sz="2800" b="1" dirty="0" err="1" smtClean="0">
                <a:solidFill>
                  <a:srgbClr val="FF0000"/>
                </a:solidFill>
                <a:latin typeface="Times New Roman" pitchFamily="18" charset="0"/>
                <a:ea typeface="Times New Roman"/>
                <a:cs typeface="Times New Roman" pitchFamily="18" charset="0"/>
              </a:rPr>
              <a:t>đầu</a:t>
            </a:r>
            <a:r>
              <a:rPr lang="en-US" sz="2800" b="1" dirty="0" smtClean="0">
                <a:solidFill>
                  <a:srgbClr val="FF0000"/>
                </a:solidFill>
                <a:effectLst/>
                <a:latin typeface="Times New Roman" pitchFamily="18" charset="0"/>
                <a:ea typeface="Times New Roman"/>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2" name="Rectangle 1"/>
          <p:cNvSpPr/>
          <p:nvPr/>
        </p:nvSpPr>
        <p:spPr>
          <a:xfrm>
            <a:off x="103909" y="2314003"/>
            <a:ext cx="8887692" cy="886397"/>
          </a:xfrm>
          <a:prstGeom prst="rect">
            <a:avLst/>
          </a:prstGeom>
        </p:spPr>
        <p:txBody>
          <a:bodyPr wrap="square">
            <a:spAutoFit/>
          </a:bodyPr>
          <a:lstStyle/>
          <a:p>
            <a:pPr marL="342900" lvl="0" indent="-342900">
              <a:lnSpc>
                <a:spcPct val="115000"/>
              </a:lnSpc>
              <a:spcAft>
                <a:spcPts val="0"/>
              </a:spcAft>
              <a:buFont typeface="Times New Roman"/>
              <a:buChar char="-"/>
              <a:tabLst>
                <a:tab pos="312420" algn="l"/>
                <a:tab pos="449580" algn="l"/>
              </a:tabLst>
            </a:pPr>
            <a:r>
              <a:rPr lang="en-US" sz="2400" dirty="0" err="1">
                <a:latin typeface="Times New Roman"/>
                <a:ea typeface="Times New Roman"/>
                <a:cs typeface="Times New Roman"/>
              </a:rPr>
              <a:t>Chạy</a:t>
            </a:r>
            <a:r>
              <a:rPr lang="en-US" sz="2400" dirty="0">
                <a:latin typeface="Times New Roman"/>
                <a:ea typeface="Times New Roman"/>
                <a:cs typeface="Times New Roman"/>
              </a:rPr>
              <a:t> </a:t>
            </a:r>
            <a:r>
              <a:rPr lang="en-US" sz="2400" dirty="0" err="1">
                <a:latin typeface="Times New Roman"/>
                <a:ea typeface="Times New Roman"/>
                <a:cs typeface="Times New Roman"/>
              </a:rPr>
              <a:t>theo</a:t>
            </a:r>
            <a:r>
              <a:rPr lang="en-US" sz="2400" dirty="0">
                <a:latin typeface="Times New Roman"/>
                <a:ea typeface="Times New Roman"/>
                <a:cs typeface="Times New Roman"/>
              </a:rPr>
              <a:t> </a:t>
            </a:r>
            <a:r>
              <a:rPr lang="en-US" sz="2400" dirty="0" err="1">
                <a:latin typeface="Times New Roman"/>
                <a:ea typeface="Times New Roman"/>
                <a:cs typeface="Times New Roman"/>
              </a:rPr>
              <a:t>địa</a:t>
            </a:r>
            <a:r>
              <a:rPr lang="en-US" sz="2400" dirty="0">
                <a:latin typeface="Times New Roman"/>
                <a:ea typeface="Times New Roman"/>
                <a:cs typeface="Times New Roman"/>
              </a:rPr>
              <a:t> </a:t>
            </a:r>
            <a:r>
              <a:rPr lang="en-US" sz="2400" dirty="0" err="1">
                <a:latin typeface="Times New Roman"/>
                <a:ea typeface="Times New Roman"/>
                <a:cs typeface="Times New Roman"/>
              </a:rPr>
              <a:t>hình</a:t>
            </a:r>
            <a:r>
              <a:rPr lang="en-US" sz="2400" dirty="0">
                <a:latin typeface="Times New Roman"/>
                <a:ea typeface="Times New Roman"/>
                <a:cs typeface="Times New Roman"/>
              </a:rPr>
              <a:t> </a:t>
            </a:r>
            <a:r>
              <a:rPr lang="en-US" sz="2400" dirty="0" err="1">
                <a:latin typeface="Times New Roman"/>
                <a:ea typeface="Times New Roman"/>
                <a:cs typeface="Times New Roman"/>
              </a:rPr>
              <a:t>tự</a:t>
            </a:r>
            <a:r>
              <a:rPr lang="en-US" sz="2400" dirty="0">
                <a:latin typeface="Times New Roman"/>
                <a:ea typeface="Times New Roman"/>
                <a:cs typeface="Times New Roman"/>
              </a:rPr>
              <a:t> </a:t>
            </a:r>
            <a:r>
              <a:rPr lang="en-US" sz="2400" dirty="0" err="1">
                <a:latin typeface="Times New Roman"/>
                <a:ea typeface="Times New Roman"/>
                <a:cs typeface="Times New Roman"/>
              </a:rPr>
              <a:t>nhiên</a:t>
            </a:r>
            <a:r>
              <a:rPr lang="en-US" sz="2400" dirty="0">
                <a:latin typeface="Times New Roman"/>
                <a:ea typeface="Times New Roman"/>
                <a:cs typeface="Times New Roman"/>
              </a:rPr>
              <a:t>, </a:t>
            </a:r>
            <a:r>
              <a:rPr lang="en-US" sz="2400" dirty="0" err="1">
                <a:latin typeface="Times New Roman"/>
                <a:ea typeface="Times New Roman"/>
                <a:cs typeface="Times New Roman"/>
              </a:rPr>
              <a:t>đi</a:t>
            </a:r>
            <a:r>
              <a:rPr lang="en-US" sz="2400" dirty="0">
                <a:latin typeface="Times New Roman"/>
                <a:ea typeface="Times New Roman"/>
                <a:cs typeface="Times New Roman"/>
              </a:rPr>
              <a:t> </a:t>
            </a:r>
            <a:r>
              <a:rPr lang="en-US" sz="2400" dirty="0" err="1">
                <a:latin typeface="Times New Roman"/>
                <a:ea typeface="Times New Roman"/>
                <a:cs typeface="Times New Roman"/>
              </a:rPr>
              <a:t>thành</a:t>
            </a:r>
            <a:r>
              <a:rPr lang="en-US" sz="2400" dirty="0">
                <a:latin typeface="Times New Roman"/>
                <a:ea typeface="Times New Roman"/>
                <a:cs typeface="Times New Roman"/>
              </a:rPr>
              <a:t> </a:t>
            </a:r>
            <a:r>
              <a:rPr lang="en-US" sz="2400" dirty="0" err="1">
                <a:latin typeface="Times New Roman"/>
                <a:ea typeface="Times New Roman"/>
                <a:cs typeface="Times New Roman"/>
              </a:rPr>
              <a:t>vòng</a:t>
            </a:r>
            <a:r>
              <a:rPr lang="en-US" sz="2400" dirty="0">
                <a:latin typeface="Times New Roman"/>
                <a:ea typeface="Times New Roman"/>
                <a:cs typeface="Times New Roman"/>
              </a:rPr>
              <a:t> </a:t>
            </a:r>
            <a:r>
              <a:rPr lang="en-US" sz="2400" dirty="0" err="1">
                <a:latin typeface="Times New Roman"/>
                <a:ea typeface="Times New Roman"/>
                <a:cs typeface="Times New Roman"/>
              </a:rPr>
              <a:t>tròn</a:t>
            </a:r>
            <a:r>
              <a:rPr lang="en-US" sz="2400" dirty="0">
                <a:latin typeface="Times New Roman"/>
                <a:ea typeface="Times New Roman"/>
                <a:cs typeface="Times New Roman"/>
              </a:rPr>
              <a:t>, </a:t>
            </a:r>
            <a:r>
              <a:rPr lang="en-US" sz="2400" dirty="0" err="1">
                <a:latin typeface="Times New Roman"/>
                <a:ea typeface="Times New Roman"/>
                <a:cs typeface="Times New Roman"/>
              </a:rPr>
              <a:t>xoay</a:t>
            </a:r>
            <a:r>
              <a:rPr lang="en-US" sz="2400" dirty="0">
                <a:latin typeface="Times New Roman"/>
                <a:ea typeface="Times New Roman"/>
                <a:cs typeface="Times New Roman"/>
              </a:rPr>
              <a:t> </a:t>
            </a:r>
            <a:r>
              <a:rPr lang="en-US" sz="2400" dirty="0" err="1">
                <a:latin typeface="Times New Roman"/>
                <a:ea typeface="Times New Roman"/>
                <a:cs typeface="Times New Roman"/>
              </a:rPr>
              <a:t>cổ</a:t>
            </a:r>
            <a:r>
              <a:rPr lang="en-US" sz="2400" dirty="0">
                <a:latin typeface="Times New Roman"/>
                <a:ea typeface="Times New Roman"/>
                <a:cs typeface="Times New Roman"/>
              </a:rPr>
              <a:t> </a:t>
            </a:r>
            <a:r>
              <a:rPr lang="en-US" sz="2400" dirty="0" err="1">
                <a:latin typeface="Times New Roman"/>
                <a:ea typeface="Times New Roman"/>
                <a:cs typeface="Times New Roman"/>
              </a:rPr>
              <a:t>tay</a:t>
            </a:r>
            <a:r>
              <a:rPr lang="en-US" sz="2400" dirty="0">
                <a:latin typeface="Times New Roman"/>
                <a:ea typeface="Times New Roman"/>
                <a:cs typeface="Times New Roman"/>
              </a:rPr>
              <a:t>, </a:t>
            </a:r>
            <a:r>
              <a:rPr lang="en-US" sz="2400" dirty="0" err="1">
                <a:latin typeface="Times New Roman"/>
                <a:ea typeface="Times New Roman"/>
                <a:cs typeface="Times New Roman"/>
              </a:rPr>
              <a:t>vai</a:t>
            </a:r>
            <a:r>
              <a:rPr lang="en-US" sz="2400" dirty="0">
                <a:latin typeface="Times New Roman"/>
                <a:ea typeface="Times New Roman"/>
                <a:cs typeface="Times New Roman"/>
              </a:rPr>
              <a:t>.</a:t>
            </a:r>
            <a:endParaRPr lang="en-US" sz="2000" dirty="0">
              <a:latin typeface="Times New Roman"/>
              <a:ea typeface="Times New Roman"/>
              <a:cs typeface="Times New Roman"/>
            </a:endParaRPr>
          </a:p>
          <a:p>
            <a:r>
              <a:rPr lang="en-US" sz="2400" dirty="0" err="1">
                <a:latin typeface="Times New Roman"/>
                <a:ea typeface="Times New Roman"/>
              </a:rPr>
              <a:t>Xoay</a:t>
            </a:r>
            <a:r>
              <a:rPr lang="en-US" sz="2400" dirty="0">
                <a:latin typeface="Times New Roman"/>
                <a:ea typeface="Times New Roman"/>
              </a:rPr>
              <a:t> </a:t>
            </a:r>
            <a:r>
              <a:rPr lang="en-US" sz="2400" dirty="0" err="1">
                <a:latin typeface="Times New Roman"/>
                <a:ea typeface="Times New Roman"/>
              </a:rPr>
              <a:t>các</a:t>
            </a:r>
            <a:r>
              <a:rPr lang="en-US" sz="2400" dirty="0">
                <a:latin typeface="Times New Roman"/>
                <a:ea typeface="Times New Roman"/>
              </a:rPr>
              <a:t> </a:t>
            </a:r>
            <a:r>
              <a:rPr lang="en-US" sz="2400" dirty="0" err="1">
                <a:latin typeface="Times New Roman"/>
                <a:ea typeface="Times New Roman"/>
              </a:rPr>
              <a:t>khớp</a:t>
            </a:r>
            <a:r>
              <a:rPr lang="en-US" sz="2400" dirty="0">
                <a:latin typeface="Times New Roman"/>
                <a:ea typeface="Times New Roman"/>
              </a:rPr>
              <a:t> : </a:t>
            </a:r>
            <a:r>
              <a:rPr lang="en-US" sz="2400" dirty="0" err="1">
                <a:latin typeface="Times New Roman"/>
                <a:ea typeface="Times New Roman"/>
              </a:rPr>
              <a:t>cổ</a:t>
            </a:r>
            <a:r>
              <a:rPr lang="en-US" sz="2400" dirty="0">
                <a:latin typeface="Times New Roman"/>
                <a:ea typeface="Times New Roman"/>
              </a:rPr>
              <a:t> </a:t>
            </a:r>
            <a:r>
              <a:rPr lang="en-US" sz="2400" dirty="0" err="1">
                <a:latin typeface="Times New Roman"/>
                <a:ea typeface="Times New Roman"/>
              </a:rPr>
              <a:t>tay</a:t>
            </a:r>
            <a:r>
              <a:rPr lang="en-US" sz="2400" dirty="0">
                <a:latin typeface="Times New Roman"/>
                <a:ea typeface="Times New Roman"/>
              </a:rPr>
              <a:t>, </a:t>
            </a:r>
            <a:r>
              <a:rPr lang="en-US" sz="2400" dirty="0" err="1">
                <a:latin typeface="Times New Roman"/>
                <a:ea typeface="Times New Roman"/>
              </a:rPr>
              <a:t>cổ</a:t>
            </a:r>
            <a:r>
              <a:rPr lang="en-US" sz="2400" dirty="0">
                <a:latin typeface="Times New Roman"/>
                <a:ea typeface="Times New Roman"/>
              </a:rPr>
              <a:t> </a:t>
            </a:r>
            <a:r>
              <a:rPr lang="en-US" sz="2400" dirty="0" err="1">
                <a:latin typeface="Times New Roman"/>
                <a:ea typeface="Times New Roman"/>
              </a:rPr>
              <a:t>chân,đầu</a:t>
            </a:r>
            <a:r>
              <a:rPr lang="en-US" sz="2400" dirty="0">
                <a:latin typeface="Times New Roman"/>
                <a:ea typeface="Times New Roman"/>
              </a:rPr>
              <a:t> </a:t>
            </a:r>
            <a:r>
              <a:rPr lang="en-US" sz="2400" dirty="0" err="1">
                <a:latin typeface="Times New Roman"/>
                <a:ea typeface="Times New Roman"/>
              </a:rPr>
              <a:t>gối</a:t>
            </a:r>
            <a:r>
              <a:rPr lang="en-US" sz="2400" dirty="0">
                <a:latin typeface="Times New Roman"/>
                <a:ea typeface="Times New Roman"/>
              </a:rPr>
              <a:t>, </a:t>
            </a:r>
            <a:r>
              <a:rPr lang="en-US" sz="2400" dirty="0" err="1">
                <a:latin typeface="Times New Roman"/>
                <a:ea typeface="Times New Roman"/>
              </a:rPr>
              <a:t>vai</a:t>
            </a:r>
            <a:r>
              <a:rPr lang="en-US" sz="2400" dirty="0">
                <a:latin typeface="Times New Roman"/>
                <a:ea typeface="Times New Roman"/>
              </a:rPr>
              <a:t>, </a:t>
            </a:r>
            <a:r>
              <a:rPr lang="en-US" sz="2400" dirty="0" err="1">
                <a:latin typeface="Times New Roman"/>
                <a:ea typeface="Times New Roman"/>
              </a:rPr>
              <a:t>hông</a:t>
            </a:r>
            <a:r>
              <a:rPr lang="en-US" sz="2400" dirty="0">
                <a:latin typeface="Times New Roman"/>
                <a:ea typeface="Times New Roman"/>
              </a:rPr>
              <a:t> </a:t>
            </a:r>
            <a:endParaRPr lang="en-US"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50675"/>
            <a:ext cx="4114800" cy="327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4" descr="Bài tập thể dục buổi sáng, thể dục giữa giờ và bài võ cổ truyền củ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640" y="3539564"/>
            <a:ext cx="4023360" cy="301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61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29"/>
                                        </p:tgtEl>
                                        <p:attrNameLst>
                                          <p:attrName>style.visibility</p:attrName>
                                        </p:attrNameLst>
                                      </p:cBhvr>
                                      <p:to>
                                        <p:strVal val="visible"/>
                                      </p:to>
                                    </p:set>
                                    <p:animEffect transition="in" filter="barn(inVertical)">
                                      <p:cBhvr>
                                        <p:cTn id="30"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41208"/>
            <a:ext cx="7239000" cy="311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85800"/>
            <a:ext cx="8991600" cy="3108543"/>
          </a:xfrm>
          <a:prstGeom prst="rect">
            <a:avLst/>
          </a:prstGeom>
        </p:spPr>
        <p:txBody>
          <a:bodyPr wrap="square">
            <a:spAutoFit/>
          </a:bodyPr>
          <a:lstStyle/>
          <a:p>
            <a:r>
              <a:rPr lang="en-US" sz="2800" dirty="0" err="1" smtClean="0">
                <a:solidFill>
                  <a:srgbClr val="FF0000"/>
                </a:solidFill>
                <a:latin typeface="Times New Roman" pitchFamily="18" charset="0"/>
                <a:cs typeface="Times New Roman" pitchFamily="18" charset="0"/>
              </a:rPr>
              <a:t>Ôn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tập</a:t>
            </a:r>
            <a:r>
              <a:rPr lang="vi-VN" sz="2800" dirty="0" smtClean="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đi theo vạch kẻ thẳng:</a:t>
            </a:r>
          </a:p>
          <a:p>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TTCB: Đứng chân trước sát vạch xuất phát thẳng hướng với vạch kẻ thẳng, chân sau kiễng gót, hai tay buông tự nhiên.</a:t>
            </a:r>
          </a:p>
          <a:p>
            <a:r>
              <a:rPr lang="vi-VN" sz="2400" dirty="0">
                <a:latin typeface="Times New Roman" pitchFamily="18" charset="0"/>
                <a:cs typeface="Times New Roman" pitchFamily="18" charset="0"/>
              </a:rPr>
              <a:t>- Động tác: Khi có lệnh, đi thường theo vạch kẻ, đầu và thân thẳng, mắt nhìn trước cách chân 3- 4m, bàn chân chạm đất phía trước nhẹ nhàng thẳng hướng với vạch kẻ (có thể giẫm đè lên vạch kẻ hoặc song song sát hai bên vạch kẻ), hai tay phối hợp tự nhiên.</a:t>
            </a:r>
          </a:p>
        </p:txBody>
      </p:sp>
      <p:sp>
        <p:nvSpPr>
          <p:cNvPr id="6" name="Rectangle 5"/>
          <p:cNvSpPr/>
          <p:nvPr/>
        </p:nvSpPr>
        <p:spPr>
          <a:xfrm>
            <a:off x="421387" y="152400"/>
            <a:ext cx="2714205" cy="523220"/>
          </a:xfrm>
          <a:prstGeom prst="rect">
            <a:avLst/>
          </a:prstGeom>
        </p:spPr>
        <p:txBody>
          <a:bodyPr wrap="none">
            <a:spAutoFit/>
          </a:bodyPr>
          <a:lstStyle/>
          <a:p>
            <a:pPr lvl="0">
              <a:tabLst>
                <a:tab pos="685800" algn="l"/>
              </a:tabLst>
            </a:pPr>
            <a:r>
              <a:rPr lang="en-US" sz="2800" b="1" dirty="0" smtClean="0">
                <a:solidFill>
                  <a:srgbClr val="FF0000"/>
                </a:solidFill>
                <a:latin typeface="VNI-Times"/>
                <a:ea typeface="Times New Roman"/>
              </a:rPr>
              <a:t>II. </a:t>
            </a:r>
            <a:r>
              <a:rPr lang="en-US" sz="2800" b="1" dirty="0" err="1" smtClean="0">
                <a:solidFill>
                  <a:srgbClr val="FF0000"/>
                </a:solidFill>
                <a:latin typeface="VNI-Times"/>
                <a:ea typeface="Times New Roman"/>
              </a:rPr>
              <a:t>Phaàn</a:t>
            </a:r>
            <a:r>
              <a:rPr lang="en-US" sz="2800" b="1" dirty="0" smtClean="0">
                <a:solidFill>
                  <a:srgbClr val="FF0000"/>
                </a:solidFill>
                <a:latin typeface="VNI-Times"/>
                <a:ea typeface="Times New Roman"/>
              </a:rPr>
              <a:t> </a:t>
            </a:r>
            <a:r>
              <a:rPr lang="en-US" sz="2800" b="1" dirty="0" err="1">
                <a:solidFill>
                  <a:srgbClr val="FF0000"/>
                </a:solidFill>
                <a:latin typeface="VNI-Times"/>
                <a:ea typeface="Times New Roman"/>
              </a:rPr>
              <a:t>cô</a:t>
            </a:r>
            <a:r>
              <a:rPr lang="en-US" sz="2800" b="1" dirty="0">
                <a:solidFill>
                  <a:srgbClr val="FF0000"/>
                </a:solidFill>
                <a:latin typeface="VNI-Times"/>
                <a:ea typeface="Times New Roman"/>
              </a:rPr>
              <a:t> </a:t>
            </a:r>
            <a:r>
              <a:rPr lang="en-US" sz="2800" b="1" dirty="0" err="1">
                <a:solidFill>
                  <a:srgbClr val="FF0000"/>
                </a:solidFill>
                <a:latin typeface="VNI-Times"/>
                <a:ea typeface="Times New Roman"/>
              </a:rPr>
              <a:t>baûn</a:t>
            </a:r>
            <a:r>
              <a:rPr lang="en-US" sz="2800" b="1" dirty="0">
                <a:solidFill>
                  <a:srgbClr val="FF0000"/>
                </a:solidFill>
                <a:latin typeface="VNI-Times"/>
                <a:ea typeface="Times New Roman"/>
              </a:rPr>
              <a:t>:</a:t>
            </a:r>
            <a:endParaRPr lang="en-US" sz="2400" dirty="0">
              <a:solidFill>
                <a:srgbClr val="FF0000"/>
              </a:solidFill>
              <a:latin typeface="Times New Roman"/>
              <a:ea typeface="Times New Roman"/>
            </a:endParaRPr>
          </a:p>
        </p:txBody>
      </p:sp>
    </p:spTree>
    <p:extLst>
      <p:ext uri="{BB962C8B-B14F-4D97-AF65-F5344CB8AC3E}">
        <p14:creationId xmlns:p14="http://schemas.microsoft.com/office/powerpoint/2010/main" val="429453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 calcmode="lin" valueType="num">
                                      <p:cBhvr additive="base">
                                        <p:cTn id="21" dur="500" fill="hold"/>
                                        <p:tgtEl>
                                          <p:spTgt spid="6146"/>
                                        </p:tgtEl>
                                        <p:attrNameLst>
                                          <p:attrName>ppt_x</p:attrName>
                                        </p:attrNameLst>
                                      </p:cBhvr>
                                      <p:tavLst>
                                        <p:tav tm="0">
                                          <p:val>
                                            <p:strVal val="#ppt_x"/>
                                          </p:val>
                                        </p:tav>
                                        <p:tav tm="100000">
                                          <p:val>
                                            <p:strVal val="#ppt_x"/>
                                          </p:val>
                                        </p:tav>
                                      </p:tavLst>
                                    </p:anim>
                                    <p:anim calcmode="lin" valueType="num">
                                      <p:cBhvr additive="base">
                                        <p:cTn id="2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170" y="457200"/>
            <a:ext cx="8229600" cy="3539430"/>
          </a:xfrm>
          <a:prstGeom prst="rect">
            <a:avLst/>
          </a:prstGeom>
        </p:spPr>
        <p:txBody>
          <a:bodyPr wrap="square">
            <a:spAutoFit/>
          </a:bodyPr>
          <a:lstStyle/>
          <a:p>
            <a:r>
              <a:rPr lang="vi-VN" sz="3200" dirty="0">
                <a:solidFill>
                  <a:srgbClr val="FF0000"/>
                </a:solidFill>
                <a:latin typeface="Times New Roman" pitchFamily="18" charset="0"/>
                <a:cs typeface="Times New Roman" pitchFamily="18" charset="0"/>
              </a:rPr>
              <a:t>Học đi theo vạch kẻ thẳng hai tay dang ngang:</a:t>
            </a:r>
          </a:p>
          <a:p>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TTCB: Đứng chân trước sát vạch xuất phát, chân sau kiễng gót, hai tay dang ngang (bàn tay sấp).</a:t>
            </a:r>
          </a:p>
          <a:p>
            <a:r>
              <a:rPr lang="vi-VN" sz="2400" dirty="0">
                <a:latin typeface="Times New Roman" pitchFamily="18" charset="0"/>
                <a:cs typeface="Times New Roman" pitchFamily="18" charset="0"/>
              </a:rPr>
              <a:t>- Động tác: Khi có lệnh, đi thường theo vạch kẻ (hai tay dang ngang) đến đích. Khi đi thân người thẳng, mắt nhìn trước cách chân 3- 4m, bàn chân chạm đất phía trước nhẹ nhàng thẳng hướng với vạch kẻ (có thể giẫm đè lên vạch kẻ hoặc song song sát hai bên vạch kẻ.</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114800"/>
            <a:ext cx="87852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4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72631"/>
            <a:ext cx="8382000" cy="2739211"/>
          </a:xfrm>
          <a:prstGeom prst="rect">
            <a:avLst/>
          </a:prstGeom>
        </p:spPr>
        <p:txBody>
          <a:bodyPr wrap="square">
            <a:spAutoFit/>
          </a:bodyPr>
          <a:lstStyle/>
          <a:p>
            <a:r>
              <a:rPr lang="vi-VN" sz="2800" dirty="0">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Học đi theo vạch kẻ thẳng hai tay chống hông:</a:t>
            </a:r>
          </a:p>
          <a:p>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TTCB: Như trên, nhưng hai tay dang ngang (hai ngón cái hướng ra sau lưng).</a:t>
            </a:r>
          </a:p>
          <a:p>
            <a:r>
              <a:rPr lang="vi-VN" sz="2800" dirty="0">
                <a:latin typeface="Times New Roman" pitchFamily="18" charset="0"/>
                <a:cs typeface="Times New Roman" pitchFamily="18" charset="0"/>
              </a:rPr>
              <a:t>- Động tác: Tương tự như trên,nhưng đi ở tư thế hai tay chống hông.</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3657600"/>
            <a:ext cx="88455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25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arn(inVertical)">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80159" y="206514"/>
            <a:ext cx="4539641" cy="707886"/>
          </a:xfrm>
          <a:prstGeom prst="rect">
            <a:avLst/>
          </a:prstGeom>
        </p:spPr>
        <p:txBody>
          <a:bodyPr wrap="none">
            <a:spAutoFit/>
          </a:bodyPr>
          <a:lstStyle/>
          <a:p>
            <a:pPr algn="ctr" fontAlgn="ctr"/>
            <a:r>
              <a:rPr lang="vi-VN" sz="4000" b="0" i="0" dirty="0" smtClean="0">
                <a:solidFill>
                  <a:srgbClr val="FF0000"/>
                </a:solidFill>
                <a:effectLst/>
                <a:latin typeface="Times New Roman" pitchFamily="18" charset="0"/>
                <a:cs typeface="Times New Roman" pitchFamily="18" charset="0"/>
              </a:rPr>
              <a:t>Trò chơi: </a:t>
            </a:r>
            <a:r>
              <a:rPr lang="en-US" sz="4000" dirty="0" smtClean="0">
                <a:solidFill>
                  <a:srgbClr val="FF0000"/>
                </a:solidFill>
                <a:latin typeface="Times New Roman"/>
                <a:ea typeface="Times New Roman"/>
              </a:rPr>
              <a:t>“ </a:t>
            </a:r>
            <a:r>
              <a:rPr lang="en-US" sz="4000" dirty="0" err="1">
                <a:solidFill>
                  <a:srgbClr val="FF0000"/>
                </a:solidFill>
                <a:latin typeface="Times New Roman"/>
                <a:ea typeface="Times New Roman"/>
              </a:rPr>
              <a:t>Nhảy</a:t>
            </a:r>
            <a:r>
              <a:rPr lang="en-US" sz="4000" dirty="0">
                <a:solidFill>
                  <a:srgbClr val="FF0000"/>
                </a:solidFill>
                <a:latin typeface="Times New Roman"/>
                <a:ea typeface="Times New Roman"/>
              </a:rPr>
              <a:t> ô”. </a:t>
            </a:r>
            <a:endParaRPr lang="vi-VN" sz="4000" b="0" i="0" dirty="0">
              <a:solidFill>
                <a:srgbClr val="FF0000"/>
              </a:solidFill>
              <a:effectLst/>
              <a:latin typeface="Times New Roman" pitchFamily="18" charset="0"/>
              <a:cs typeface="Times New Roman" pitchFamily="18" charset="0"/>
            </a:endParaRPr>
          </a:p>
        </p:txBody>
      </p:sp>
      <p:sp>
        <p:nvSpPr>
          <p:cNvPr id="3" name="Rectangle 2"/>
          <p:cNvSpPr/>
          <p:nvPr/>
        </p:nvSpPr>
        <p:spPr>
          <a:xfrm>
            <a:off x="152400" y="990600"/>
            <a:ext cx="4038600" cy="4401205"/>
          </a:xfrm>
          <a:prstGeom prst="rect">
            <a:avLst/>
          </a:prstGeom>
        </p:spPr>
        <p:txBody>
          <a:bodyPr wrap="square">
            <a:spAutoFit/>
          </a:bodyPr>
          <a:lstStyle/>
          <a:p>
            <a:r>
              <a:rPr lang="vi-VN" sz="2800" dirty="0">
                <a:latin typeface="Times New Roman" pitchFamily="18" charset="0"/>
                <a:cs typeface="Times New Roman" pitchFamily="18" charset="0"/>
              </a:rPr>
              <a:t>Kẻ một vạch chuẩn bị và một vạch xuất phát dài 4m, 2 vạch cách nhau 1m.</a:t>
            </a:r>
          </a:p>
          <a:p>
            <a:r>
              <a:rPr lang="vi-VN" sz="2800" dirty="0">
                <a:latin typeface="Times New Roman" pitchFamily="18" charset="0"/>
                <a:cs typeface="Times New Roman" pitchFamily="18" charset="0"/>
              </a:rPr>
              <a:t>Từ vạch xuất phát về trước 0,6- 0,8m kẻ 2 dãy ô vuông, mỗi dãy 10 ô vuông, mỗi ô có cạnh 0,4- 0,6m kẻ vạch đích dài 4m.</a:t>
            </a:r>
          </a:p>
          <a:p>
            <a:r>
              <a:rPr lang="vi-VN" sz="2800" dirty="0">
                <a:latin typeface="Times New Roman" pitchFamily="18" charset="0"/>
                <a:cs typeface="Times New Roman" pitchFamily="18" charset="0"/>
              </a:rPr>
              <a:t>Chia số lượng người chơi thành 2 đội bằng nhau.</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1143000"/>
            <a:ext cx="43815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wipe(down)">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28600"/>
            <a:ext cx="8686800" cy="3170099"/>
          </a:xfrm>
          <a:prstGeom prst="rect">
            <a:avLst/>
          </a:prstGeom>
        </p:spPr>
        <p:txBody>
          <a:bodyPr wrap="square">
            <a:spAutoFit/>
          </a:bodyPr>
          <a:lstStyle/>
          <a:p>
            <a:r>
              <a:rPr lang="vi-VN" sz="3200" dirty="0">
                <a:solidFill>
                  <a:srgbClr val="FF0000"/>
                </a:solidFill>
                <a:latin typeface="Times New Roman" pitchFamily="18" charset="0"/>
                <a:cs typeface="Times New Roman" pitchFamily="18" charset="0"/>
              </a:rPr>
              <a:t>Luật chơi:</a:t>
            </a: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Hai bạn đầu hàng thực hiện chơi đầu tiên, tiếp đến là cách thành viên trong đội. Đội nào hoàn thành sớm hơn và không phạm quy thì đội đó giành chiến thắng.</a:t>
            </a:r>
          </a:p>
          <a:p>
            <a:r>
              <a:rPr lang="vi-VN" sz="2800" dirty="0">
                <a:latin typeface="Times New Roman" pitchFamily="18" charset="0"/>
                <a:cs typeface="Times New Roman" pitchFamily="18" charset="0"/>
              </a:rPr>
              <a:t>Đội nào thua sẽ phải chịu phạt. Hình thức phạt là nhảy lò cò.</a:t>
            </a:r>
            <a:endParaRPr lang="en-US" sz="2800" dirty="0">
              <a:latin typeface="Times New Roman" pitchFamily="18" charset="0"/>
              <a:cs typeface="Times New Roman" pitchFamily="18" charset="0"/>
            </a:endParaRPr>
          </a:p>
        </p:txBody>
      </p:sp>
      <p:sp>
        <p:nvSpPr>
          <p:cNvPr id="7" name="Rectangle 6"/>
          <p:cNvSpPr/>
          <p:nvPr/>
        </p:nvSpPr>
        <p:spPr>
          <a:xfrm>
            <a:off x="228600" y="3962400"/>
            <a:ext cx="8763000" cy="1815882"/>
          </a:xfrm>
          <a:prstGeom prst="rect">
            <a:avLst/>
          </a:prstGeom>
        </p:spPr>
        <p:txBody>
          <a:bodyPr wrap="square">
            <a:spAutoFit/>
          </a:bodyPr>
          <a:lstStyle/>
          <a:p>
            <a:pPr fontAlgn="base"/>
            <a:r>
              <a:rPr lang="vi-VN" sz="2800" b="1" dirty="0">
                <a:solidFill>
                  <a:srgbClr val="19232D"/>
                </a:solidFill>
                <a:latin typeface="Times New Roman" pitchFamily="18" charset="0"/>
                <a:cs typeface="Times New Roman" pitchFamily="18" charset="0"/>
              </a:rPr>
              <a:t>Những lưu ý khi chơi nhảy ô</a:t>
            </a:r>
          </a:p>
          <a:p>
            <a:pPr algn="just" fontAlgn="base">
              <a:buFont typeface="Arial"/>
              <a:buChar char="•"/>
            </a:pPr>
            <a:r>
              <a:rPr lang="vi-VN" sz="2800" dirty="0">
                <a:solidFill>
                  <a:srgbClr val="3B3B3B"/>
                </a:solidFill>
                <a:latin typeface="Times New Roman" pitchFamily="18" charset="0"/>
                <a:cs typeface="Times New Roman" pitchFamily="18" charset="0"/>
              </a:rPr>
              <a:t>Không thực hiện nhảy khi người quản trò chưa đưa ra khẩu lệnh hoặc chưa chạm tay bạn vừa thực hiện xong trò chơi.</a:t>
            </a:r>
          </a:p>
          <a:p>
            <a:pPr algn="just" fontAlgn="base">
              <a:buFont typeface="Arial"/>
              <a:buChar char="•"/>
            </a:pPr>
            <a:r>
              <a:rPr lang="vi-VN" sz="2800" dirty="0">
                <a:solidFill>
                  <a:srgbClr val="3B3B3B"/>
                </a:solidFill>
                <a:latin typeface="Times New Roman" pitchFamily="18" charset="0"/>
                <a:cs typeface="Times New Roman" pitchFamily="18" charset="0"/>
              </a:rPr>
              <a:t>Lưu ý cần nhảy đủ số ô quy định.</a:t>
            </a:r>
            <a:endParaRPr lang="vi-VN" sz="2800" b="0" i="0" dirty="0">
              <a:solidFill>
                <a:srgbClr val="3B3B3B"/>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8293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763000" cy="3600986"/>
          </a:xfrm>
          <a:prstGeom prst="rect">
            <a:avLst/>
          </a:prstGeom>
        </p:spPr>
        <p:txBody>
          <a:bodyPr wrap="square">
            <a:spAutoFit/>
          </a:bodyPr>
          <a:lstStyle/>
          <a:p>
            <a:r>
              <a:rPr lang="vi-VN" sz="3600" dirty="0">
                <a:solidFill>
                  <a:srgbClr val="FF0000"/>
                </a:solidFill>
                <a:latin typeface="Times New Roman" pitchFamily="18" charset="0"/>
                <a:cs typeface="Times New Roman" pitchFamily="18" charset="0"/>
              </a:rPr>
              <a:t>Cách chơi</a:t>
            </a:r>
            <a:r>
              <a:rPr lang="vi-VN" sz="3600" dirty="0" smtClean="0">
                <a:solidFill>
                  <a:srgbClr val="FF0000"/>
                </a:solidFill>
                <a:latin typeface="Times New Roman" pitchFamily="18" charset="0"/>
                <a:cs typeface="Times New Roman" pitchFamily="18" charset="0"/>
              </a:rPr>
              <a:t>:</a:t>
            </a:r>
            <a:endParaRPr lang="vi-VN" sz="2000" dirty="0">
              <a:latin typeface="Times New Roman" pitchFamily="18" charset="0"/>
              <a:cs typeface="Times New Roman" pitchFamily="18" charset="0"/>
            </a:endParaRPr>
          </a:p>
          <a:p>
            <a:r>
              <a:rPr lang="vi-VN" sz="2400" dirty="0">
                <a:latin typeface="Times New Roman" pitchFamily="18" charset="0"/>
                <a:cs typeface="Times New Roman" pitchFamily="18" charset="0"/>
              </a:rPr>
              <a:t>Tập họp lớp thành 2 hàng dọc.</a:t>
            </a:r>
          </a:p>
          <a:p>
            <a:r>
              <a:rPr lang="vi-VN" sz="2400" dirty="0">
                <a:latin typeface="Times New Roman" pitchFamily="18" charset="0"/>
                <a:cs typeface="Times New Roman" pitchFamily="18" charset="0"/>
              </a:rPr>
              <a:t> Sau khi người quản trò hô khẩu lệnh “Bắt đầu” các em số 1 bật nhảy bằng hai chân vào ô số 1, sau đó bật nhảy hai chân vào ô số 2 và 3, nhảy chụm hai chân vào ô số 4 và cứ lần lượt nhảy như vậy cho đến đích, thì quay lại, chạy về vạch xuất phát đưa tay, chạm tay bạn số 2.</a:t>
            </a:r>
          </a:p>
          <a:p>
            <a:r>
              <a:rPr lang="vi-VN" sz="2400" dirty="0">
                <a:latin typeface="Times New Roman" pitchFamily="18" charset="0"/>
                <a:cs typeface="Times New Roman" pitchFamily="18" charset="0"/>
              </a:rPr>
              <a:t>Bạn số 2 bật nhảy như bạn số 1 và cứ lần lượt (lượt đi thì bật nhảy, lượt về thì chạy) như vậy cho đến hết, hàng nào xong trước, ít phạm quy là thắng cuộc.</a:t>
            </a:r>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9" y="3505200"/>
            <a:ext cx="5943601" cy="318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99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933271"/>
            <a:ext cx="7010400" cy="1200329"/>
          </a:xfrm>
          <a:prstGeom prst="rect">
            <a:avLst/>
          </a:prstGeom>
        </p:spPr>
        <p:txBody>
          <a:bodyPr wrap="square">
            <a:spAutoFit/>
          </a:bodyPr>
          <a:lstStyle/>
          <a:p>
            <a:pPr algn="just"/>
            <a:r>
              <a:rPr lang="vi-VN" sz="2400" i="1" dirty="0">
                <a:solidFill>
                  <a:srgbClr val="212322"/>
                </a:solidFill>
                <a:latin typeface="Times New Roman" pitchFamily="18" charset="0"/>
                <a:cs typeface="Times New Roman" pitchFamily="18" charset="0"/>
              </a:rPr>
              <a:t>Chuẩn bị</a:t>
            </a:r>
            <a:r>
              <a:rPr lang="vi-VN" sz="2400" dirty="0">
                <a:solidFill>
                  <a:srgbClr val="212322"/>
                </a:solidFill>
                <a:latin typeface="Times New Roman" pitchFamily="18" charset="0"/>
                <a:cs typeface="Times New Roman" pitchFamily="18" charset="0"/>
              </a:rPr>
              <a:t>: Tập hợp học sinh mặt hướng theo một vòng tròn lớn hoặc hai vòng tròn đồng tâm hay khác tâm, em nọ cách em kia tối thiểu 1 – 1,5m</a:t>
            </a:r>
            <a:r>
              <a:rPr lang="vi-VN" sz="2400" dirty="0" smtClean="0">
                <a:solidFill>
                  <a:srgbClr val="212322"/>
                </a:solidFill>
                <a:latin typeface="Times New Roman" pitchFamily="18" charset="0"/>
                <a:cs typeface="Times New Roman" pitchFamily="18" charset="0"/>
              </a:rPr>
              <a:t>.</a:t>
            </a:r>
            <a:endParaRPr lang="vi-VN" sz="2400" dirty="0">
              <a:solidFill>
                <a:srgbClr val="212322"/>
              </a:solidFill>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423254" y="206514"/>
            <a:ext cx="4653453" cy="707886"/>
          </a:xfrm>
          <a:prstGeom prst="rect">
            <a:avLst/>
          </a:prstGeom>
        </p:spPr>
        <p:txBody>
          <a:bodyPr wrap="none">
            <a:spAutoFit/>
          </a:bodyPr>
          <a:lstStyle/>
          <a:p>
            <a:pPr algn="ctr" fontAlgn="ctr"/>
            <a:r>
              <a:rPr lang="vi-VN" sz="4000" b="0" i="0" dirty="0" smtClean="0">
                <a:solidFill>
                  <a:srgbClr val="FF0000"/>
                </a:solidFill>
                <a:effectLst/>
                <a:latin typeface="Times New Roman" pitchFamily="18" charset="0"/>
                <a:cs typeface="Times New Roman" pitchFamily="18" charset="0"/>
              </a:rPr>
              <a:t>Trò chơi: </a:t>
            </a:r>
            <a:r>
              <a:rPr lang="en-US" sz="4000" dirty="0" smtClean="0">
                <a:solidFill>
                  <a:srgbClr val="FF0000"/>
                </a:solidFill>
                <a:latin typeface="Times New Roman"/>
                <a:ea typeface="Times New Roman"/>
              </a:rPr>
              <a:t>“ </a:t>
            </a:r>
            <a:r>
              <a:rPr lang="en-US" sz="4000" dirty="0" err="1" smtClean="0">
                <a:solidFill>
                  <a:srgbClr val="FF0000"/>
                </a:solidFill>
                <a:latin typeface="Times New Roman"/>
                <a:ea typeface="Times New Roman"/>
              </a:rPr>
              <a:t>Kết</a:t>
            </a:r>
            <a:r>
              <a:rPr lang="en-US" sz="4000" dirty="0" smtClean="0">
                <a:solidFill>
                  <a:srgbClr val="FF0000"/>
                </a:solidFill>
                <a:latin typeface="Times New Roman"/>
                <a:ea typeface="Times New Roman"/>
              </a:rPr>
              <a:t> </a:t>
            </a:r>
            <a:r>
              <a:rPr lang="en-US" sz="4000" dirty="0" err="1" smtClean="0">
                <a:solidFill>
                  <a:srgbClr val="FF0000"/>
                </a:solidFill>
                <a:latin typeface="Times New Roman"/>
                <a:ea typeface="Times New Roman"/>
              </a:rPr>
              <a:t>bạn</a:t>
            </a:r>
            <a:r>
              <a:rPr lang="en-US" sz="4000" dirty="0" smtClean="0">
                <a:solidFill>
                  <a:srgbClr val="FF0000"/>
                </a:solidFill>
                <a:latin typeface="Times New Roman"/>
                <a:ea typeface="Times New Roman"/>
              </a:rPr>
              <a:t>”. </a:t>
            </a:r>
            <a:endParaRPr lang="vi-VN" sz="4000" b="0" i="0"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28501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barn(inVertical)">
                                      <p:cBhvr>
                                        <p:cTn id="1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893</Words>
  <Application>Microsoft Office PowerPoint</Application>
  <PresentationFormat>On-screen Show (4:3)</PresentationFormat>
  <Paragraphs>48</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Default Design</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14</cp:revision>
  <dcterms:created xsi:type="dcterms:W3CDTF">2020-04-19T03:18:47Z</dcterms:created>
  <dcterms:modified xsi:type="dcterms:W3CDTF">2020-04-19T07:01:47Z</dcterms:modified>
</cp:coreProperties>
</file>